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81" r:id="rId7"/>
    <p:sldId id="286" r:id="rId8"/>
    <p:sldId id="262" r:id="rId9"/>
    <p:sldId id="263" r:id="rId10"/>
    <p:sldId id="264" r:id="rId11"/>
    <p:sldId id="265" r:id="rId12"/>
    <p:sldId id="266" r:id="rId13"/>
    <p:sldId id="287" r:id="rId14"/>
    <p:sldId id="267" r:id="rId15"/>
    <p:sldId id="268" r:id="rId16"/>
    <p:sldId id="269" r:id="rId17"/>
    <p:sldId id="270" r:id="rId18"/>
    <p:sldId id="271" r:id="rId19"/>
    <p:sldId id="283" r:id="rId20"/>
    <p:sldId id="274" r:id="rId21"/>
    <p:sldId id="282" r:id="rId22"/>
    <p:sldId id="275" r:id="rId23"/>
    <p:sldId id="276" r:id="rId24"/>
    <p:sldId id="277" r:id="rId25"/>
    <p:sldId id="284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4" autoAdjust="0"/>
    <p:restoredTop sz="91841" autoAdjust="0"/>
  </p:normalViewPr>
  <p:slideViewPr>
    <p:cSldViewPr>
      <p:cViewPr varScale="1">
        <p:scale>
          <a:sx n="59" d="100"/>
          <a:sy n="59" d="100"/>
        </p:scale>
        <p:origin x="66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B6BD-AC0F-4704-8C06-06AA90ACE97F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78E6-F237-483C-BE9C-723986171BB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44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6BCCBE-FC01-4420-A4F4-879CB5ABAA0F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 </a:t>
            </a:r>
            <a:r>
              <a:rPr lang="en-CA" dirty="0" err="1"/>
              <a:t>Sabellidae</a:t>
            </a:r>
            <a:r>
              <a:rPr lang="en-CA" baseline="0" dirty="0"/>
              <a:t> needs to be reviewed. Could be two different species, but it’s hard to distinguish between them. Show this to </a:t>
            </a:r>
            <a:r>
              <a:rPr lang="en-CA" baseline="0" dirty="0" err="1"/>
              <a:t>Lenka</a:t>
            </a:r>
            <a:r>
              <a:rPr lang="en-CA" baseline="0" dirty="0"/>
              <a:t>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59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altLang="en-US" sz="700"/>
              <a:t>Anemone-like anthozoans; elongate, tapering basally, aboral end rounded living in secreted tubes buried in sand or mud; tentacles in two distinct whorls. </a:t>
            </a:r>
          </a:p>
          <a:p>
            <a:pPr eaLnBrk="1" hangingPunct="1">
              <a:spcBef>
                <a:spcPct val="0"/>
              </a:spcBef>
            </a:pPr>
            <a:r>
              <a:rPr lang="en-CA" altLang="en-US" sz="700"/>
              <a:t>	-Invertebrate zoology (Barnes, RB); </a:t>
            </a:r>
            <a:r>
              <a:rPr lang="en-CA" altLang="en-US" sz="800"/>
              <a:t>Guide to ID of marine and esturarine invertebrates Cape Hatteras to the Bay of Fundy (Gosner, KL)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Solitary </a:t>
            </a:r>
            <a:r>
              <a:rPr lang="en-CA" altLang="en-US" dirty="0" err="1"/>
              <a:t>anthozoans</a:t>
            </a:r>
            <a:r>
              <a:rPr lang="en-CA" altLang="en-US" dirty="0"/>
              <a:t> with neither internal skeleton of calcareous spicules nor solid external skeleton, </a:t>
            </a:r>
            <a:r>
              <a:rPr lang="en-CA" altLang="en-US" dirty="0" err="1"/>
              <a:t>aboral</a:t>
            </a:r>
            <a:r>
              <a:rPr lang="en-CA" altLang="en-US" dirty="0"/>
              <a:t> end either adherent pedal disc or, in burrowing forms, tapered and rounded terminally; burrowing species with a single whorl of tentacles.  Oral disc armed with unbranched tentacles, in single or multiple rings. Most are more or less contractile both in column and oral disc.</a:t>
            </a:r>
          </a:p>
          <a:p>
            <a:pPr eaLnBrk="1" hangingPunct="1">
              <a:spcBef>
                <a:spcPct val="0"/>
              </a:spcBef>
            </a:pPr>
            <a:r>
              <a:rPr lang="en-CA" altLang="en-US" dirty="0"/>
              <a:t>	-Guide to ID of marine and </a:t>
            </a:r>
            <a:r>
              <a:rPr lang="en-CA" altLang="en-US" dirty="0" err="1"/>
              <a:t>esturarine</a:t>
            </a:r>
            <a:r>
              <a:rPr lang="en-CA" altLang="en-US" dirty="0"/>
              <a:t> invertebrates Cape Hatteras to the Bay of Fundy. </a:t>
            </a:r>
            <a:r>
              <a:rPr lang="en-CA" altLang="en-US" dirty="0" err="1"/>
              <a:t>Gosner</a:t>
            </a:r>
            <a:r>
              <a:rPr lang="en-CA" altLang="en-US" dirty="0"/>
              <a:t> KL. 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Could</a:t>
            </a:r>
            <a:r>
              <a:rPr lang="en-CA" baseline="0" dirty="0"/>
              <a:t> some be </a:t>
            </a:r>
            <a:r>
              <a:rPr lang="en-CA" baseline="0" dirty="0" err="1"/>
              <a:t>Hormathiidae’s</a:t>
            </a:r>
            <a:r>
              <a:rPr lang="en-CA" baseline="0" dirty="0"/>
              <a:t>?? The ones with slightly retracted tentacles??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12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altLang="en-US" sz="500"/>
              <a:t>Colonial, anemone-like anthozoans united basally, or solitary. Body may be columnar, but many are short and button-like</a:t>
            </a:r>
            <a:r>
              <a:rPr lang="en-US" altLang="en-US" sz="500"/>
              <a:t>. </a:t>
            </a:r>
            <a:r>
              <a:rPr lang="en-CA" altLang="en-US" sz="500"/>
              <a:t>Short fringe of tentacles surrounds broad oral disc</a:t>
            </a:r>
          </a:p>
          <a:p>
            <a:pPr marL="742950" lvl="1" indent="-285750" eaLnBrk="1" hangingPunct="1"/>
            <a:r>
              <a:rPr lang="en-CA" altLang="en-US" sz="500"/>
              <a:t>-Invertebrate Zoology, Barnes, RD</a:t>
            </a:r>
            <a:endParaRPr lang="en-CA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EE669B5-64C7-47C2-B8D3-FD9DBEB02BEE}" type="slidenum">
              <a:rPr lang="en-CA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BB802A-F9D6-481A-8B1B-981DBDDA7A54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Javier</a:t>
            </a:r>
            <a:r>
              <a:rPr lang="en-CA" baseline="0" dirty="0"/>
              <a:t> suggested to group all </a:t>
            </a:r>
            <a:r>
              <a:rPr lang="en-CA" baseline="0" dirty="0" err="1"/>
              <a:t>Zoanthids</a:t>
            </a:r>
            <a:r>
              <a:rPr lang="en-CA" baseline="0" dirty="0"/>
              <a:t> as </a:t>
            </a:r>
            <a:r>
              <a:rPr lang="en-CA" baseline="0" dirty="0" err="1"/>
              <a:t>Zoantharia</a:t>
            </a:r>
            <a:r>
              <a:rPr lang="en-CA" baseline="0" dirty="0"/>
              <a:t> spp.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39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5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14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93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70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68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30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65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00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98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0AC1C-C06F-4DB1-AC84-0BBCC5524115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8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7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Michelle Honours Project Photobook</a:t>
            </a:r>
          </a:p>
        </p:txBody>
      </p:sp>
    </p:spTree>
    <p:extLst>
      <p:ext uri="{BB962C8B-B14F-4D97-AF65-F5344CB8AC3E}">
        <p14:creationId xmlns:p14="http://schemas.microsoft.com/office/powerpoint/2010/main" val="424749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7" name="Group 12"/>
          <p:cNvGrpSpPr>
            <a:grpSpLocks/>
          </p:cNvGrpSpPr>
          <p:nvPr/>
        </p:nvGrpSpPr>
        <p:grpSpPr bwMode="auto">
          <a:xfrm>
            <a:off x="4127501" y="861801"/>
            <a:ext cx="2171700" cy="2913063"/>
            <a:chOff x="2381" y="2341"/>
            <a:chExt cx="1368" cy="1835"/>
          </a:xfrm>
        </p:grpSpPr>
        <p:graphicFrame>
          <p:nvGraphicFramePr>
            <p:cNvPr id="21508" name="Object 8"/>
            <p:cNvGraphicFramePr>
              <a:graphicFrameLocks noChangeAspect="1"/>
            </p:cNvGraphicFramePr>
            <p:nvPr/>
          </p:nvGraphicFramePr>
          <p:xfrm>
            <a:off x="2381" y="2341"/>
            <a:ext cx="1368" cy="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3" name="Image" r:id="rId3" imgW="743399" imgH="520900" progId="">
                    <p:embed/>
                  </p:oleObj>
                </mc:Choice>
                <mc:Fallback>
                  <p:oleObj name="Image" r:id="rId3" imgW="743399" imgH="520900" progId="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341"/>
                          <a:ext cx="1368" cy="9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09" name="Text Box 9"/>
            <p:cNvSpPr txBox="1">
              <a:spLocks noChangeArrowheads="1"/>
            </p:cNvSpPr>
            <p:nvPr/>
          </p:nvSpPr>
          <p:spPr bwMode="auto">
            <a:xfrm>
              <a:off x="2426" y="3294"/>
              <a:ext cx="1270" cy="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Bryozoa</a:t>
              </a:r>
              <a:r>
                <a:rPr lang="en-CA" altLang="en-US" sz="1800" b="1" dirty="0"/>
                <a:t> (P.) sp. 2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400" b="0" dirty="0"/>
                <a:t>Fan-shaped white </a:t>
              </a:r>
              <a:r>
                <a:rPr lang="en-CA" altLang="en-US" sz="1400" b="0" dirty="0" err="1"/>
                <a:t>broyozoan</a:t>
              </a:r>
              <a:r>
                <a:rPr lang="en-CA" altLang="en-US" sz="1400" b="0" dirty="0"/>
                <a:t> with relatively thick dichotomous branches.</a:t>
              </a:r>
              <a:r>
                <a:rPr lang="en-CA" altLang="en-US" sz="1800" b="0" dirty="0"/>
                <a:t>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344" y="587956"/>
            <a:ext cx="3160055" cy="2948416"/>
            <a:chOff x="1743908" y="835777"/>
            <a:chExt cx="3160055" cy="2948416"/>
          </a:xfrm>
        </p:grpSpPr>
        <p:grpSp>
          <p:nvGrpSpPr>
            <p:cNvPr id="21506" name="Group 5"/>
            <p:cNvGrpSpPr>
              <a:grpSpLocks/>
            </p:cNvGrpSpPr>
            <p:nvPr/>
          </p:nvGrpSpPr>
          <p:grpSpPr bwMode="auto">
            <a:xfrm>
              <a:off x="1743908" y="1109622"/>
              <a:ext cx="3160055" cy="2674571"/>
              <a:chOff x="539552" y="1301831"/>
              <a:chExt cx="3160368" cy="2674876"/>
            </a:xfrm>
          </p:grpSpPr>
          <p:grpSp>
            <p:nvGrpSpPr>
              <p:cNvPr id="21510" name="Group 2"/>
              <p:cNvGrpSpPr>
                <a:grpSpLocks/>
              </p:cNvGrpSpPr>
              <p:nvPr/>
            </p:nvGrpSpPr>
            <p:grpSpPr bwMode="auto">
              <a:xfrm>
                <a:off x="539552" y="1301831"/>
                <a:ext cx="3160368" cy="2674876"/>
                <a:chOff x="323528" y="377745"/>
                <a:chExt cx="3160368" cy="2674876"/>
              </a:xfrm>
            </p:grpSpPr>
            <p:pic>
              <p:nvPicPr>
                <p:cNvPr id="21512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377745"/>
                  <a:ext cx="1591181" cy="1659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513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23528" y="2036842"/>
                  <a:ext cx="3160368" cy="10157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Bryozoa</a:t>
                  </a:r>
                  <a:r>
                    <a:rPr lang="en-CA" altLang="en-US" sz="1800" b="1" dirty="0"/>
                    <a:t> (P.) sp. 1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Erect, fan-shaped dichotomous branching bryozoan. Tan to white in colour.</a:t>
                  </a:r>
                </a:p>
              </p:txBody>
            </p:sp>
          </p:grpSp>
          <p:pic>
            <p:nvPicPr>
              <p:cNvPr id="2151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6243" y="1790821"/>
                <a:ext cx="1533677" cy="117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14" name="Picture 6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31" y="835777"/>
              <a:ext cx="950588" cy="756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35354"/>
            <a:ext cx="4146401" cy="250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3528" y="3732897"/>
            <a:ext cx="2393292" cy="2693489"/>
            <a:chOff x="323528" y="3732897"/>
            <a:chExt cx="2393292" cy="2693489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44" y="3732897"/>
              <a:ext cx="1542665" cy="1426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23528" y="5195280"/>
              <a:ext cx="239329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/>
                <a:t>Bryozoa</a:t>
              </a:r>
              <a:r>
                <a:rPr lang="en-GB" b="1" dirty="0"/>
                <a:t> (P.) sp. 3 </a:t>
              </a:r>
              <a:endParaRPr lang="en-GB" dirty="0"/>
            </a:p>
            <a:p>
              <a:r>
                <a:rPr lang="en-GB" sz="1400" dirty="0"/>
                <a:t>Flattened, white bryozoan with iridescent tissue. Single main stem anchored in soft sediment. </a:t>
              </a: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339752" y="4869160"/>
            <a:ext cx="1512168" cy="2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94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Chordata</a:t>
            </a:r>
            <a:endParaRPr lang="en-CA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468313" y="1563688"/>
            <a:ext cx="2822575" cy="3267475"/>
            <a:chOff x="-412368" y="-776600"/>
            <a:chExt cx="2822753" cy="3266538"/>
          </a:xfrm>
        </p:grpSpPr>
        <p:pic>
          <p:nvPicPr>
            <p:cNvPr id="2356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2368" y="-776600"/>
              <a:ext cx="2822753" cy="246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TextBox 1"/>
            <p:cNvSpPr txBox="1">
              <a:spLocks noChangeArrowheads="1"/>
            </p:cNvSpPr>
            <p:nvPr/>
          </p:nvSpPr>
          <p:spPr bwMode="auto">
            <a:xfrm>
              <a:off x="-412367" y="1689929"/>
              <a:ext cx="2822752" cy="800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Ascidiacea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Oblong-shaped ascidian. On soft sediment.</a:t>
              </a:r>
            </a:p>
          </p:txBody>
        </p:sp>
      </p:grp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2339975" y="260350"/>
            <a:ext cx="41036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4400" b="0" dirty="0"/>
              <a:t>Class </a:t>
            </a:r>
            <a:r>
              <a:rPr lang="en-CA" altLang="en-US" sz="4400" b="0" dirty="0" err="1"/>
              <a:t>Ascidiacea</a:t>
            </a:r>
            <a:r>
              <a:rPr lang="en-CA" altLang="en-US" sz="4400" b="0" dirty="0"/>
              <a:t> </a:t>
            </a:r>
          </a:p>
        </p:txBody>
      </p:sp>
      <p:grpSp>
        <p:nvGrpSpPr>
          <p:cNvPr id="23556" name="Group 2"/>
          <p:cNvGrpSpPr>
            <a:grpSpLocks/>
          </p:cNvGrpSpPr>
          <p:nvPr/>
        </p:nvGrpSpPr>
        <p:grpSpPr bwMode="auto">
          <a:xfrm>
            <a:off x="3779838" y="1773238"/>
            <a:ext cx="4827587" cy="2600325"/>
            <a:chOff x="3779839" y="1772815"/>
            <a:chExt cx="4828136" cy="2600748"/>
          </a:xfrm>
        </p:grpSpPr>
        <p:grpSp>
          <p:nvGrpSpPr>
            <p:cNvPr id="23557" name="Group 8"/>
            <p:cNvGrpSpPr>
              <a:grpSpLocks/>
            </p:cNvGrpSpPr>
            <p:nvPr/>
          </p:nvGrpSpPr>
          <p:grpSpPr bwMode="auto">
            <a:xfrm>
              <a:off x="3779839" y="1773238"/>
              <a:ext cx="4827589" cy="2600325"/>
              <a:chOff x="2381" y="1117"/>
              <a:chExt cx="3041" cy="1638"/>
            </a:xfrm>
          </p:grpSpPr>
          <p:graphicFrame>
            <p:nvGraphicFramePr>
              <p:cNvPr id="23559" name="Object 6"/>
              <p:cNvGraphicFramePr>
                <a:graphicFrameLocks noChangeAspect="1"/>
              </p:cNvGraphicFramePr>
              <p:nvPr/>
            </p:nvGraphicFramePr>
            <p:xfrm>
              <a:off x="2381" y="1117"/>
              <a:ext cx="1460" cy="11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6" name="Image" r:id="rId4" imgW="603352" imgH="469075" progId="">
                      <p:embed/>
                    </p:oleObj>
                  </mc:Choice>
                  <mc:Fallback>
                    <p:oleObj name="Image" r:id="rId4" imgW="603352" imgH="469075" progId="">
                      <p:embed/>
                      <p:pic>
                        <p:nvPicPr>
                          <p:cNvPr id="0" name="Picture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1" y="1117"/>
                            <a:ext cx="1460" cy="1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60" name="Text Box 7"/>
              <p:cNvSpPr txBox="1">
                <a:spLocks noChangeArrowheads="1"/>
              </p:cNvSpPr>
              <p:nvPr/>
            </p:nvSpPr>
            <p:spPr bwMode="auto">
              <a:xfrm>
                <a:off x="2381" y="2251"/>
                <a:ext cx="3041" cy="5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/>
                  <a:t>Ascidiacea</a:t>
                </a:r>
                <a:r>
                  <a:rPr lang="en-CA" altLang="en-US" sz="1800" b="1" dirty="0"/>
                  <a:t> (C.) sp. 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Spherical ascidian some with anemone attached.  On rock or dead V. </a:t>
                </a:r>
                <a:r>
                  <a:rPr lang="en-CA" altLang="en-US" sz="1400" b="0" dirty="0" err="1"/>
                  <a:t>pourtalesi</a:t>
                </a:r>
                <a:r>
                  <a:rPr lang="en-CA" altLang="en-US" sz="1400" b="0" dirty="0"/>
                  <a:t>.</a:t>
                </a:r>
              </a:p>
            </p:txBody>
          </p:sp>
        </p:grpSp>
        <p:pic>
          <p:nvPicPr>
            <p:cNvPr id="23558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1772815"/>
              <a:ext cx="2451799" cy="1800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94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47664" y="1484784"/>
            <a:ext cx="6089645" cy="3245309"/>
            <a:chOff x="889703" y="3828135"/>
            <a:chExt cx="6089645" cy="3245309"/>
          </a:xfrm>
        </p:grpSpPr>
        <p:grpSp>
          <p:nvGrpSpPr>
            <p:cNvPr id="3" name="Group 2"/>
            <p:cNvGrpSpPr/>
            <p:nvPr/>
          </p:nvGrpSpPr>
          <p:grpSpPr>
            <a:xfrm>
              <a:off x="889703" y="3828135"/>
              <a:ext cx="6089645" cy="3245309"/>
              <a:chOff x="1251672" y="3772934"/>
              <a:chExt cx="6089645" cy="324530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51672" y="3772934"/>
                <a:ext cx="6089645" cy="3245309"/>
                <a:chOff x="179512" y="3330886"/>
                <a:chExt cx="6089645" cy="324530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79512" y="3330886"/>
                  <a:ext cx="6089645" cy="3245309"/>
                  <a:chOff x="4427983" y="360351"/>
                  <a:chExt cx="6089645" cy="3245309"/>
                </a:xfrm>
              </p:grpSpPr>
              <p:sp>
                <p:nvSpPr>
                  <p:cNvPr id="11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7984" y="2589997"/>
                    <a:ext cx="6089644" cy="10156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1800" b="1" dirty="0" err="1">
                        <a:solidFill>
                          <a:srgbClr val="000000"/>
                        </a:solidFill>
                      </a:rPr>
                      <a:t>Didemnidae</a:t>
                    </a:r>
                    <a:r>
                      <a:rPr lang="en-GB" altLang="en-US" sz="1800" b="1" dirty="0">
                        <a:solidFill>
                          <a:srgbClr val="000000"/>
                        </a:solidFill>
                      </a:rPr>
                      <a:t> (F.) sp. 1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1400" dirty="0">
                        <a:solidFill>
                          <a:srgbClr val="000000"/>
                        </a:solidFill>
                      </a:rPr>
                      <a:t>Colonial tunicate. Can be globular in form, or more flat and horizontally spreading. Siphons visible, sometimes chimney-like. Typically white, or a variety of white. </a:t>
                    </a:r>
                    <a:r>
                      <a:rPr lang="en-GB" altLang="en-US" sz="1400">
                        <a:solidFill>
                          <a:srgbClr val="000000"/>
                        </a:solidFill>
                      </a:rPr>
                      <a:t>Very similar to </a:t>
                    </a:r>
                    <a:r>
                      <a:rPr lang="en-GB" altLang="en-US" sz="1400" dirty="0">
                        <a:solidFill>
                          <a:srgbClr val="000000"/>
                        </a:solidFill>
                      </a:rPr>
                      <a:t>the </a:t>
                    </a:r>
                    <a:r>
                      <a:rPr lang="en-GB" altLang="en-US" sz="1400" dirty="0" err="1">
                        <a:solidFill>
                          <a:srgbClr val="000000"/>
                        </a:solidFill>
                      </a:rPr>
                      <a:t>Didemnidae</a:t>
                    </a:r>
                    <a:r>
                      <a:rPr lang="en-GB" altLang="en-US" sz="1400" dirty="0">
                        <a:solidFill>
                          <a:srgbClr val="000000"/>
                        </a:solidFill>
                      </a:rPr>
                      <a:t> in the tech report. </a:t>
                    </a:r>
                    <a:endParaRPr lang="en-CA" altLang="en-US" sz="14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12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27983" y="360351"/>
                    <a:ext cx="1596214" cy="22260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10" name="Picture 7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55" b="9349"/>
                <a:stretch/>
              </p:blipFill>
              <p:spPr bwMode="auto">
                <a:xfrm>
                  <a:off x="1801227" y="4219739"/>
                  <a:ext cx="1704981" cy="1337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" name="Picture 3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635" y="4100219"/>
                <a:ext cx="1007124" cy="1898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2565801" y="3828135"/>
              <a:ext cx="3700711" cy="2223373"/>
              <a:chOff x="2565801" y="3828135"/>
              <a:chExt cx="3700711" cy="2223373"/>
            </a:xfrm>
          </p:grpSpPr>
          <p:pic>
            <p:nvPicPr>
              <p:cNvPr id="5" name="Picture 29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65"/>
              <a:stretch/>
            </p:blipFill>
            <p:spPr bwMode="auto">
              <a:xfrm>
                <a:off x="2565801" y="3828135"/>
                <a:ext cx="1596213" cy="874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971" y="4716988"/>
                <a:ext cx="985541" cy="1334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Rectangle 12"/>
          <p:cNvSpPr/>
          <p:nvPr/>
        </p:nvSpPr>
        <p:spPr>
          <a:xfrm>
            <a:off x="2849711" y="715445"/>
            <a:ext cx="3049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CA" altLang="en-US" sz="2800" b="1" dirty="0"/>
              <a:t>Family </a:t>
            </a:r>
            <a:r>
              <a:rPr lang="en-CA" altLang="en-US" sz="2800" b="1" dirty="0" err="1"/>
              <a:t>Didemnidae</a:t>
            </a:r>
            <a:endParaRPr lang="en-CA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975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239340" y="166167"/>
            <a:ext cx="3684588" cy="4198937"/>
            <a:chOff x="251519" y="332656"/>
            <a:chExt cx="3684062" cy="4198431"/>
          </a:xfrm>
        </p:grpSpPr>
        <p:pic>
          <p:nvPicPr>
            <p:cNvPr id="2458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1" t="15298" b="9769"/>
            <a:stretch>
              <a:fillRect/>
            </a:stretch>
          </p:blipFill>
          <p:spPr bwMode="auto">
            <a:xfrm>
              <a:off x="251519" y="332656"/>
              <a:ext cx="3684061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6" name="TextBox 1"/>
            <p:cNvSpPr txBox="1">
              <a:spLocks noChangeArrowheads="1"/>
            </p:cNvSpPr>
            <p:nvPr/>
          </p:nvSpPr>
          <p:spPr bwMode="auto">
            <a:xfrm>
              <a:off x="251519" y="3515434"/>
              <a:ext cx="3684062" cy="101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Osteichthyes</a:t>
              </a:r>
              <a:r>
                <a:rPr lang="en-CA" altLang="en-US" sz="1800" b="1" dirty="0"/>
                <a:t> (Sc.)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slender fish with large pectoral fins. Continuous dorsal fin running length of body.  Eyes on top of head. Could be </a:t>
              </a:r>
              <a:r>
                <a:rPr lang="en-CA" altLang="en-US" sz="1400" b="0" i="1" dirty="0" err="1"/>
                <a:t>Lycodes</a:t>
              </a:r>
              <a:r>
                <a:rPr lang="en-CA" altLang="en-US" sz="1400" b="0" i="1" dirty="0"/>
                <a:t>.</a:t>
              </a:r>
              <a:endParaRPr lang="en-CA" altLang="en-US" sz="1400" dirty="0"/>
            </a:p>
          </p:txBody>
        </p:sp>
      </p:grpSp>
      <p:grpSp>
        <p:nvGrpSpPr>
          <p:cNvPr id="24579" name="Group 2"/>
          <p:cNvGrpSpPr>
            <a:grpSpLocks/>
          </p:cNvGrpSpPr>
          <p:nvPr/>
        </p:nvGrpSpPr>
        <p:grpSpPr bwMode="auto">
          <a:xfrm>
            <a:off x="6228531" y="188640"/>
            <a:ext cx="2447925" cy="6327775"/>
            <a:chOff x="4716016" y="315400"/>
            <a:chExt cx="2448272" cy="6327872"/>
          </a:xfrm>
        </p:grpSpPr>
        <p:pic>
          <p:nvPicPr>
            <p:cNvPr id="24583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678" y="315400"/>
              <a:ext cx="1440160" cy="446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16016" y="4765230"/>
              <a:ext cx="2448272" cy="18780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Actinopterygii</a:t>
              </a:r>
              <a:r>
                <a:rPr lang="en-CA" b="1" dirty="0">
                  <a:latin typeface="+mn-lt"/>
                </a:rPr>
                <a:t> (C.)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Alternating bands of solid brown and spotted brown. Truncate caudal fin, black at tip. Two dorsal fins, first fin small while second fin continues down body. two dorsal fins.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25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250825" y="404813"/>
            <a:ext cx="1968500" cy="5284787"/>
            <a:chOff x="251520" y="404664"/>
            <a:chExt cx="1968265" cy="5285228"/>
          </a:xfrm>
        </p:grpSpPr>
        <p:pic>
          <p:nvPicPr>
            <p:cNvPr id="2560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4"/>
            <a:stretch>
              <a:fillRect/>
            </a:stretch>
          </p:blipFill>
          <p:spPr bwMode="auto">
            <a:xfrm>
              <a:off x="251520" y="404664"/>
              <a:ext cx="1968265" cy="383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1520" y="4243559"/>
              <a:ext cx="1968265" cy="14463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i="1" dirty="0" err="1">
                  <a:latin typeface="+mn-lt"/>
                </a:rPr>
                <a:t>Sebastes</a:t>
              </a:r>
              <a:r>
                <a:rPr lang="en-CA" b="1" dirty="0">
                  <a:latin typeface="+mn-lt"/>
                </a:rPr>
                <a:t>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Redfish with alternating bands of dark and light pink. Large dorsal fin with orange and black at the tip.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3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Cnidaria</a:t>
            </a:r>
            <a:endParaRPr lang="en-CA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"/>
          <p:cNvGrpSpPr>
            <a:grpSpLocks/>
          </p:cNvGrpSpPr>
          <p:nvPr/>
        </p:nvGrpSpPr>
        <p:grpSpPr bwMode="auto">
          <a:xfrm>
            <a:off x="287338" y="153988"/>
            <a:ext cx="7092974" cy="5441950"/>
            <a:chOff x="288011" y="154327"/>
            <a:chExt cx="7092671" cy="5440922"/>
          </a:xfrm>
        </p:grpSpPr>
        <p:pic>
          <p:nvPicPr>
            <p:cNvPr id="2765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2" r="2087" b="2866"/>
            <a:stretch>
              <a:fillRect/>
            </a:stretch>
          </p:blipFill>
          <p:spPr bwMode="auto">
            <a:xfrm>
              <a:off x="4094954" y="154327"/>
              <a:ext cx="3285727" cy="244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2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8" t="2" b="1595"/>
            <a:stretch>
              <a:fillRect/>
            </a:stretch>
          </p:blipFill>
          <p:spPr bwMode="auto">
            <a:xfrm>
              <a:off x="4094954" y="2724537"/>
              <a:ext cx="3285728" cy="2504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7653" name="Group 3"/>
            <p:cNvGrpSpPr>
              <a:grpSpLocks/>
            </p:cNvGrpSpPr>
            <p:nvPr/>
          </p:nvGrpSpPr>
          <p:grpSpPr bwMode="auto">
            <a:xfrm>
              <a:off x="288011" y="154327"/>
              <a:ext cx="3889375" cy="5440922"/>
              <a:chOff x="5580112" y="1233413"/>
              <a:chExt cx="3890186" cy="5441268"/>
            </a:xfrm>
          </p:grpSpPr>
          <p:pic>
            <p:nvPicPr>
              <p:cNvPr id="27654" name="Picture 1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18" t="6676" r="-2" b="3011"/>
              <a:stretch>
                <a:fillRect/>
              </a:stretch>
            </p:blipFill>
            <p:spPr bwMode="auto">
              <a:xfrm>
                <a:off x="5796136" y="1233413"/>
                <a:ext cx="3492674" cy="399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580112" y="5228649"/>
                <a:ext cx="3890020" cy="14460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i="1" dirty="0" err="1">
                    <a:latin typeface="+mn-lt"/>
                  </a:rPr>
                  <a:t>Pachycerianthus</a:t>
                </a:r>
                <a:r>
                  <a:rPr lang="en-CA" b="1" i="1" dirty="0">
                    <a:latin typeface="+mn-lt"/>
                  </a:rPr>
                  <a:t> borealis </a:t>
                </a:r>
                <a:r>
                  <a:rPr lang="en-CA" sz="1050" b="1" dirty="0">
                    <a:latin typeface="+mn-lt"/>
                  </a:rPr>
                  <a:t>(</a:t>
                </a:r>
                <a:r>
                  <a:rPr lang="en-CA" sz="1050" b="1" dirty="0" err="1">
                    <a:latin typeface="+mn-lt"/>
                  </a:rPr>
                  <a:t>Verrill</a:t>
                </a:r>
                <a:r>
                  <a:rPr lang="en-CA" sz="1050" b="1" dirty="0">
                    <a:latin typeface="+mn-lt"/>
                  </a:rPr>
                  <a:t>, 1873; </a:t>
                </a:r>
                <a:r>
                  <a:rPr lang="en-CA" sz="1050" b="1" dirty="0" err="1">
                    <a:latin typeface="+mn-lt"/>
                  </a:rPr>
                  <a:t>WoRMS</a:t>
                </a:r>
                <a:r>
                  <a:rPr lang="en-CA" sz="1050" b="1" dirty="0">
                    <a:latin typeface="+mn-lt"/>
                  </a:rPr>
                  <a:t>)</a:t>
                </a:r>
                <a:endParaRPr lang="en-CA" sz="1050" b="1" i="1" dirty="0">
                  <a:latin typeface="+mn-lt"/>
                </a:endParaRP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Large white to pink tube-dwelling anemone. Long, typically banded marginal tentacles often in a </a:t>
                </a:r>
                <a:r>
                  <a:rPr lang="en-CA" sz="1400" b="0" dirty="0" err="1">
                    <a:latin typeface="+mn-lt"/>
                  </a:rPr>
                  <a:t>biplanar</a:t>
                </a:r>
                <a:r>
                  <a:rPr lang="en-CA" sz="1400" b="0" dirty="0">
                    <a:latin typeface="+mn-lt"/>
                  </a:rPr>
                  <a:t> array. Oral tentacles small and often hard to see. Oral tentacles are often slightly darker in colour as well.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1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Title 1"/>
          <p:cNvSpPr>
            <a:spLocks/>
          </p:cNvSpPr>
          <p:nvPr/>
        </p:nvSpPr>
        <p:spPr bwMode="auto">
          <a:xfrm>
            <a:off x="457200" y="188640"/>
            <a:ext cx="8229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4400" b="1" dirty="0"/>
              <a:t>Order </a:t>
            </a:r>
            <a:r>
              <a:rPr lang="en-CA" altLang="en-US" sz="4400" b="1" dirty="0" err="1"/>
              <a:t>Actiniaria</a:t>
            </a:r>
            <a:endParaRPr lang="en-CA" altLang="en-US" sz="4400" b="1" dirty="0"/>
          </a:p>
        </p:txBody>
      </p: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6588224" y="3911501"/>
            <a:ext cx="2016125" cy="2613026"/>
            <a:chOff x="2517" y="2510"/>
            <a:chExt cx="1270" cy="1646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261" b="23640"/>
            <a:stretch>
              <a:fillRect/>
            </a:stretch>
          </p:blipFill>
          <p:spPr bwMode="auto">
            <a:xfrm>
              <a:off x="2562" y="2510"/>
              <a:ext cx="1134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6"/>
            <p:cNvSpPr txBox="1">
              <a:spLocks noChangeArrowheads="1"/>
            </p:cNvSpPr>
            <p:nvPr/>
          </p:nvSpPr>
          <p:spPr bwMode="auto">
            <a:xfrm>
              <a:off x="2517" y="3516"/>
              <a:ext cx="127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Actiniaria</a:t>
              </a:r>
              <a:r>
                <a:rPr lang="en-CA" altLang="en-US" sz="1800" b="1" dirty="0"/>
                <a:t> (O.) sp.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tentacles with purple oral disk.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3528" y="783538"/>
            <a:ext cx="7992888" cy="3111220"/>
            <a:chOff x="323528" y="783538"/>
            <a:chExt cx="7992888" cy="3111220"/>
          </a:xfrm>
        </p:grpSpPr>
        <p:grpSp>
          <p:nvGrpSpPr>
            <p:cNvPr id="4" name="Group 3"/>
            <p:cNvGrpSpPr/>
            <p:nvPr/>
          </p:nvGrpSpPr>
          <p:grpSpPr>
            <a:xfrm>
              <a:off x="323528" y="800008"/>
              <a:ext cx="7992888" cy="3094750"/>
              <a:chOff x="323528" y="800008"/>
              <a:chExt cx="7992888" cy="30947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23528" y="800008"/>
                <a:ext cx="7992888" cy="3094750"/>
                <a:chOff x="323528" y="561355"/>
                <a:chExt cx="7992888" cy="3094750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323528" y="1772816"/>
                  <a:ext cx="7992888" cy="1883289"/>
                  <a:chOff x="3995936" y="1054098"/>
                  <a:chExt cx="7992888" cy="1883289"/>
                </a:xfrm>
              </p:grpSpPr>
              <p:grpSp>
                <p:nvGrpSpPr>
                  <p:cNvPr id="28680" name="Group 1"/>
                  <p:cNvGrpSpPr>
                    <a:grpSpLocks/>
                  </p:cNvGrpSpPr>
                  <p:nvPr/>
                </p:nvGrpSpPr>
                <p:grpSpPr bwMode="auto">
                  <a:xfrm>
                    <a:off x="3995936" y="1054098"/>
                    <a:ext cx="7992888" cy="1883289"/>
                    <a:chOff x="4252404" y="1054098"/>
                    <a:chExt cx="7994377" cy="1883561"/>
                  </a:xfrm>
                </p:grpSpPr>
                <p:grpSp>
                  <p:nvGrpSpPr>
                    <p:cNvPr id="28688" name="Group 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52404" y="1054098"/>
                      <a:ext cx="7994377" cy="1883561"/>
                      <a:chOff x="4252172" y="1026624"/>
                      <a:chExt cx="7995511" cy="1884125"/>
                    </a:xfrm>
                  </p:grpSpPr>
                  <p:sp>
                    <p:nvSpPr>
                      <p:cNvPr id="28690" name="Text Box 3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2172" y="2325714"/>
                        <a:ext cx="7995511" cy="585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>
                        <a:lvl1pPr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lang="en-CA" altLang="en-US" sz="1800" b="1" dirty="0" err="1"/>
                          <a:t>Actiniaria</a:t>
                        </a:r>
                        <a:r>
                          <a:rPr lang="en-CA" altLang="en-US" sz="1800" b="1" dirty="0"/>
                          <a:t> (O.) sp. 4</a:t>
                        </a:r>
                      </a:p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en-US" sz="1400" b="0" dirty="0"/>
                          <a:t>Pale pink-</a:t>
                        </a:r>
                        <a:r>
                          <a:rPr lang="en-CA" altLang="en-US" sz="1400" b="0" dirty="0"/>
                          <a:t>pink anemone with two rows of relatively short tentacles, relatively large cup and short column. </a:t>
                        </a:r>
                        <a:endParaRPr lang="en-CA" altLang="en-US" sz="1600" b="1" dirty="0">
                          <a:solidFill>
                            <a:srgbClr val="FF0066"/>
                          </a:solidFill>
                        </a:endParaRPr>
                      </a:p>
                    </p:txBody>
                  </p:sp>
                  <p:pic>
                    <p:nvPicPr>
                      <p:cNvPr id="28691" name="Picture 3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" r="10920"/>
                      <a:stretch/>
                    </p:blipFill>
                    <p:spPr bwMode="auto">
                      <a:xfrm>
                        <a:off x="4252172" y="1026626"/>
                        <a:ext cx="1079657" cy="129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8692" name="Picture 34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8000" contrast="6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90" r="5297" b="3862"/>
                      <a:stretch/>
                    </p:blipFill>
                    <p:spPr bwMode="auto">
                      <a:xfrm>
                        <a:off x="6457949" y="1026624"/>
                        <a:ext cx="1323773" cy="1302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28689" name="Picture 2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079" t="6096"/>
                    <a:stretch/>
                  </p:blipFill>
                  <p:spPr bwMode="auto">
                    <a:xfrm>
                      <a:off x="5346492" y="1054099"/>
                      <a:ext cx="1081138" cy="13020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4103" name="Picture 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254" r="8133"/>
                  <a:stretch/>
                </p:blipFill>
                <p:spPr bwMode="auto">
                  <a:xfrm>
                    <a:off x="7550712" y="1060780"/>
                    <a:ext cx="1503485" cy="12918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6" name="Picture 2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0" t="8746" r="8075" b="7610"/>
                <a:stretch>
                  <a:fillRect/>
                </a:stretch>
              </p:blipFill>
              <p:spPr bwMode="auto">
                <a:xfrm>
                  <a:off x="5442391" y="1807465"/>
                  <a:ext cx="1645102" cy="12671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29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29" t="1064" r="4916" b="7489"/>
                <a:stretch>
                  <a:fillRect/>
                </a:stretch>
              </p:blipFill>
              <p:spPr bwMode="auto">
                <a:xfrm>
                  <a:off x="323528" y="561355"/>
                  <a:ext cx="1775928" cy="1173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6091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9" r="29739" b="4388"/>
              <a:stretch/>
            </p:blipFill>
            <p:spPr bwMode="auto">
              <a:xfrm>
                <a:off x="7146120" y="1268760"/>
                <a:ext cx="1170296" cy="2041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456" y="783538"/>
              <a:ext cx="1148964" cy="11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7234" y="4039193"/>
            <a:ext cx="524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Members in this group appear to be different species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99456" y="3429000"/>
            <a:ext cx="74096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>
            <a:grpSpLocks/>
          </p:cNvGrpSpPr>
          <p:nvPr/>
        </p:nvGrpSpPr>
        <p:grpSpPr bwMode="auto">
          <a:xfrm>
            <a:off x="467544" y="3309299"/>
            <a:ext cx="2220517" cy="3432069"/>
            <a:chOff x="251521" y="59431"/>
            <a:chExt cx="2220492" cy="3431787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59431"/>
              <a:ext cx="2220492" cy="220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51521" y="2260213"/>
              <a:ext cx="2220492" cy="1231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16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CA" altLang="en-US" sz="1400" b="0" dirty="0">
                  <a:latin typeface="+mn-lt"/>
                </a:rPr>
                <a:t>Orange-pink anemone with a few rows of relatively short tentacles, relatively large cup and short column. 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059832" y="3573016"/>
            <a:ext cx="2111375" cy="3104702"/>
            <a:chOff x="7284415" y="-34510"/>
            <a:chExt cx="2112121" cy="3104727"/>
          </a:xfrm>
        </p:grpSpPr>
        <p:pic>
          <p:nvPicPr>
            <p:cNvPr id="41" name="Picture 3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18082"/>
            <a:stretch/>
          </p:blipFill>
          <p:spPr bwMode="auto">
            <a:xfrm>
              <a:off x="7476715" y="-34510"/>
              <a:ext cx="1727519" cy="165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284415" y="1623655"/>
              <a:ext cx="2112121" cy="14465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19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white anemone with a relatively small cup. Many very thin tentacles and a peach coloured mouth. </a:t>
              </a:r>
              <a:r>
                <a:rPr lang="en-CA" sz="1400" b="0" dirty="0">
                  <a:solidFill>
                    <a:srgbClr val="FF0000"/>
                  </a:solidFill>
                  <a:latin typeface="+mn-lt"/>
                </a:rPr>
                <a:t>**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39125" y="3803995"/>
            <a:ext cx="3173818" cy="2832453"/>
            <a:chOff x="107503" y="3543810"/>
            <a:chExt cx="3173818" cy="2832453"/>
          </a:xfrm>
        </p:grpSpPr>
        <p:grpSp>
          <p:nvGrpSpPr>
            <p:cNvPr id="37" name="Group 4"/>
            <p:cNvGrpSpPr>
              <a:grpSpLocks/>
            </p:cNvGrpSpPr>
            <p:nvPr/>
          </p:nvGrpSpPr>
          <p:grpSpPr bwMode="auto">
            <a:xfrm>
              <a:off x="107503" y="3543810"/>
              <a:ext cx="3173817" cy="2832453"/>
              <a:chOff x="4439163" y="3483882"/>
              <a:chExt cx="3173470" cy="2832213"/>
            </a:xfrm>
          </p:grpSpPr>
          <p:pic>
            <p:nvPicPr>
              <p:cNvPr id="38" name="Picture 3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164" y="3483882"/>
                <a:ext cx="1712119" cy="1816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439163" y="5300518"/>
                <a:ext cx="3173470" cy="101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 err="1">
                    <a:latin typeface="+mn-lt"/>
                  </a:rPr>
                  <a:t>Actiniaria</a:t>
                </a:r>
                <a:r>
                  <a:rPr lang="en-CA" b="1" dirty="0">
                    <a:latin typeface="+mn-lt"/>
                  </a:rPr>
                  <a:t> (O.) sp. 20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Small anemone with a white column and cup. Tentacles semi-translucent</a:t>
                </a:r>
                <a:r>
                  <a:rPr lang="en-CA" sz="1400" dirty="0"/>
                  <a:t> to </a:t>
                </a:r>
                <a:r>
                  <a:rPr lang="en-CA" sz="1400" b="0" dirty="0">
                    <a:latin typeface="+mn-lt"/>
                  </a:rPr>
                  <a:t>light pink and about equal size to cup</a:t>
                </a:r>
                <a:r>
                  <a:rPr lang="en-CA" sz="1400" b="0" dirty="0"/>
                  <a:t>. </a:t>
                </a:r>
                <a:r>
                  <a:rPr lang="en-CA" sz="1400" b="0" dirty="0">
                    <a:solidFill>
                      <a:srgbClr val="FF0000"/>
                    </a:solidFill>
                  </a:rPr>
                  <a:t>**</a:t>
                </a:r>
                <a:endParaRPr lang="en-CA" sz="1400" b="0" dirty="0"/>
              </a:p>
            </p:txBody>
          </p:sp>
        </p:grpSp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924" y="4037121"/>
              <a:ext cx="1447397" cy="13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32"/>
          <p:cNvGrpSpPr>
            <a:grpSpLocks/>
          </p:cNvGrpSpPr>
          <p:nvPr/>
        </p:nvGrpSpPr>
        <p:grpSpPr bwMode="auto">
          <a:xfrm>
            <a:off x="467544" y="71883"/>
            <a:ext cx="2393951" cy="3213101"/>
            <a:chOff x="4050" y="2136"/>
            <a:chExt cx="1508" cy="2024"/>
          </a:xfrm>
        </p:grpSpPr>
        <p:graphicFrame>
          <p:nvGraphicFramePr>
            <p:cNvPr id="47" name="Object 30"/>
            <p:cNvGraphicFramePr>
              <a:graphicFrameLocks noChangeAspect="1"/>
            </p:cNvGraphicFramePr>
            <p:nvPr/>
          </p:nvGraphicFramePr>
          <p:xfrm>
            <a:off x="4059" y="2136"/>
            <a:ext cx="1499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4" name="Image" r:id="rId7" imgW="1447558" imgH="1206704" progId="">
                    <p:embed/>
                  </p:oleObj>
                </mc:Choice>
                <mc:Fallback>
                  <p:oleObj name="Image" r:id="rId7" imgW="1447558" imgH="120670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136"/>
                          <a:ext cx="1499" cy="1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4050" y="3385"/>
              <a:ext cx="1508" cy="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Actiniaria</a:t>
              </a:r>
              <a:r>
                <a:rPr lang="en-CA" altLang="en-US" sz="1800" b="1" dirty="0"/>
                <a:t> (O.) sp.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Large anemone with pink oral disk and lighter tentacles. Thick tentacles in multiple rows. Column not visible.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52064" y="583546"/>
            <a:ext cx="5249138" cy="2394252"/>
            <a:chOff x="3779911" y="185120"/>
            <a:chExt cx="5249138" cy="2394252"/>
          </a:xfrm>
        </p:grpSpPr>
        <p:grpSp>
          <p:nvGrpSpPr>
            <p:cNvPr id="43" name="Group 3"/>
            <p:cNvGrpSpPr>
              <a:grpSpLocks/>
            </p:cNvGrpSpPr>
            <p:nvPr/>
          </p:nvGrpSpPr>
          <p:grpSpPr bwMode="auto">
            <a:xfrm>
              <a:off x="3779911" y="185120"/>
              <a:ext cx="5249137" cy="2394252"/>
              <a:chOff x="2687111" y="186511"/>
              <a:chExt cx="5247900" cy="2393512"/>
            </a:xfrm>
          </p:grpSpPr>
          <p:sp>
            <p:nvSpPr>
              <p:cNvPr id="44" name="Text Box 8"/>
              <p:cNvSpPr txBox="1">
                <a:spLocks noChangeArrowheads="1"/>
              </p:cNvSpPr>
              <p:nvPr/>
            </p:nvSpPr>
            <p:spPr bwMode="auto">
              <a:xfrm>
                <a:off x="2687111" y="1995429"/>
                <a:ext cx="5247900" cy="5845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/>
                  <a:t>Actiniaria</a:t>
                </a:r>
                <a:r>
                  <a:rPr lang="en-CA" altLang="en-US" sz="1800" b="1" dirty="0"/>
                  <a:t> (O.) sp. 9  </a:t>
                </a:r>
                <a:r>
                  <a:rPr lang="en-CA" altLang="en-US" sz="1400" b="0" dirty="0"/>
                  <a:t>Small column. </a:t>
                </a:r>
                <a:r>
                  <a:rPr lang="en-CA" altLang="en-US" sz="1400" dirty="0"/>
                  <a:t>L</a:t>
                </a:r>
                <a:r>
                  <a:rPr lang="en-CA" altLang="en-US" sz="1400" b="0" dirty="0"/>
                  <a:t>ong semi-translucent tentacles. Usually on rock and a few on soft sediment</a:t>
                </a:r>
              </a:p>
            </p:txBody>
          </p:sp>
          <p:pic>
            <p:nvPicPr>
              <p:cNvPr id="45" name="Picture 3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23" b="9476"/>
              <a:stretch>
                <a:fillRect/>
              </a:stretch>
            </p:blipFill>
            <p:spPr bwMode="auto">
              <a:xfrm>
                <a:off x="2687112" y="186511"/>
                <a:ext cx="1647308" cy="1803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Picture 25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50" r="15090" b="7380"/>
            <a:stretch/>
          </p:blipFill>
          <p:spPr bwMode="auto">
            <a:xfrm>
              <a:off x="5492294" y="185120"/>
              <a:ext cx="1744002" cy="180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85120"/>
              <a:ext cx="1720745" cy="180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>
                <a:solidFill>
                  <a:schemeClr val="bg1"/>
                </a:solidFill>
              </a:rPr>
              <a:t>Annelida</a:t>
            </a:r>
          </a:p>
        </p:txBody>
      </p:sp>
    </p:spTree>
    <p:extLst>
      <p:ext uri="{BB962C8B-B14F-4D97-AF65-F5344CB8AC3E}">
        <p14:creationId xmlns:p14="http://schemas.microsoft.com/office/powerpoint/2010/main" val="352408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139952" y="2487873"/>
            <a:ext cx="2160240" cy="4253495"/>
            <a:chOff x="6669023" y="2950981"/>
            <a:chExt cx="2160240" cy="4253495"/>
          </a:xfrm>
        </p:grpSpPr>
        <p:pic>
          <p:nvPicPr>
            <p:cNvPr id="45" name="Picture 4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655" y="2950981"/>
              <a:ext cx="1664975" cy="2376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6669023" y="5327039"/>
              <a:ext cx="216024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Actiniaria</a:t>
              </a:r>
              <a:r>
                <a:rPr lang="en-CA" b="1" dirty="0"/>
                <a:t> (O.) sp. 24</a:t>
              </a:r>
            </a:p>
            <a:p>
              <a:r>
                <a:rPr lang="en-CA" sz="1400" dirty="0"/>
                <a:t>White anemone with a small cup and relatively short column. Tentacles greater than or equal to cup  in length. Peach-pink coloured protruding mouth. </a:t>
              </a:r>
              <a:r>
                <a:rPr lang="en-CA" sz="1400" dirty="0">
                  <a:solidFill>
                    <a:srgbClr val="FF0000"/>
                  </a:solidFill>
                </a:rPr>
                <a:t>**</a:t>
              </a:r>
              <a:endParaRPr lang="en-CA" sz="1400" dirty="0"/>
            </a:p>
          </p:txBody>
        </p: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6099102" y="339036"/>
            <a:ext cx="2176463" cy="2727325"/>
            <a:chOff x="7220792" y="3557616"/>
            <a:chExt cx="2175745" cy="2727995"/>
          </a:xfrm>
        </p:grpSpPr>
        <p:pic>
          <p:nvPicPr>
            <p:cNvPr id="13" name="Picture 2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792" y="3557616"/>
              <a:ext cx="2175744" cy="1490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220793" y="5054996"/>
              <a:ext cx="2175744" cy="1230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22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pale pink-peach anemone. Relatively large cup and short stubby tentacles.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3568" y="402777"/>
            <a:ext cx="4775377" cy="2315585"/>
            <a:chOff x="107504" y="3915407"/>
            <a:chExt cx="4775377" cy="2315585"/>
          </a:xfrm>
        </p:grpSpPr>
        <p:grpSp>
          <p:nvGrpSpPr>
            <p:cNvPr id="16" name="Group 20"/>
            <p:cNvGrpSpPr/>
            <p:nvPr/>
          </p:nvGrpSpPr>
          <p:grpSpPr>
            <a:xfrm>
              <a:off x="107504" y="3920683"/>
              <a:ext cx="4775377" cy="2310309"/>
              <a:chOff x="5173850" y="3715503"/>
              <a:chExt cx="4775377" cy="2310309"/>
            </a:xfrm>
          </p:grpSpPr>
          <p:grpSp>
            <p:nvGrpSpPr>
              <p:cNvPr id="18" name="Group 9"/>
              <p:cNvGrpSpPr>
                <a:grpSpLocks/>
              </p:cNvGrpSpPr>
              <p:nvPr/>
            </p:nvGrpSpPr>
            <p:grpSpPr bwMode="auto">
              <a:xfrm>
                <a:off x="5173850" y="3715503"/>
                <a:ext cx="4775377" cy="2310309"/>
                <a:chOff x="5366382" y="4111087"/>
                <a:chExt cx="4774670" cy="2309433"/>
              </a:xfrm>
            </p:grpSpPr>
            <p:pic>
              <p:nvPicPr>
                <p:cNvPr id="20" name="Picture 3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14" t="6441" r="6454" b="11697"/>
                <a:stretch/>
              </p:blipFill>
              <p:spPr bwMode="auto">
                <a:xfrm>
                  <a:off x="5366382" y="4111087"/>
                  <a:ext cx="1734707" cy="1294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5366382" y="5405242"/>
                  <a:ext cx="4774670" cy="10152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 err="1">
                      <a:latin typeface="+mn-lt"/>
                    </a:rPr>
                    <a:t>Actiniaria</a:t>
                  </a:r>
                  <a:r>
                    <a:rPr lang="en-CA" b="1" dirty="0">
                      <a:latin typeface="+mn-lt"/>
                    </a:rPr>
                    <a:t> (O.) sp. 21</a:t>
                  </a: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Orange-pink anemone-like organism. Very short column and very wide cup. Short tentacles, likely in one row and slightly darker protruding mouth.</a:t>
                  </a:r>
                  <a:endParaRPr lang="en-CA" sz="1400" dirty="0">
                    <a:latin typeface="+mn-lt"/>
                  </a:endParaRPr>
                </a:p>
              </p:txBody>
            </p:sp>
          </p:grpSp>
          <p:pic>
            <p:nvPicPr>
              <p:cNvPr id="19" name="Picture 30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34" r="7654" b="6939"/>
              <a:stretch/>
            </p:blipFill>
            <p:spPr bwMode="auto">
              <a:xfrm>
                <a:off x="6948488" y="3715503"/>
                <a:ext cx="1493821" cy="1294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3915407"/>
              <a:ext cx="1463009" cy="1299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7493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148" y="28061"/>
            <a:ext cx="8694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CA" altLang="en-US" b="1" dirty="0" err="1"/>
              <a:t>Actiniaria</a:t>
            </a:r>
            <a:r>
              <a:rPr lang="en-CA" altLang="en-US" b="1" dirty="0"/>
              <a:t> (O.) spp. </a:t>
            </a:r>
          </a:p>
          <a:p>
            <a:pPr>
              <a:spcBef>
                <a:spcPct val="0"/>
              </a:spcBef>
            </a:pPr>
            <a:r>
              <a:rPr lang="en-CA" altLang="en-US" sz="1400" dirty="0"/>
              <a:t>Taxon includes several species of </a:t>
            </a:r>
            <a:r>
              <a:rPr lang="en-CA" altLang="en-US" sz="1400" dirty="0" err="1"/>
              <a:t>Actiniaria</a:t>
            </a:r>
            <a:r>
              <a:rPr lang="en-CA" altLang="en-US" sz="1400" dirty="0"/>
              <a:t> that were difficult to distinguish. Usually small, colour ranges from orange-pink to white or semi-translucent . Individuals are sometimes found on </a:t>
            </a:r>
            <a:r>
              <a:rPr lang="en-CA" altLang="en-US" sz="1400" i="1" dirty="0" err="1"/>
              <a:t>Vazella</a:t>
            </a:r>
            <a:r>
              <a:rPr lang="en-CA" altLang="en-US" sz="1400" i="1" dirty="0"/>
              <a:t> </a:t>
            </a:r>
            <a:r>
              <a:rPr lang="en-CA" altLang="en-US" sz="1400" dirty="0"/>
              <a:t>spicules. Some have retracted, or mostly retracted, so distinguishing characteristics are </a:t>
            </a:r>
            <a:r>
              <a:rPr lang="en-CA" altLang="en-US" sz="1400"/>
              <a:t>not visible. </a:t>
            </a:r>
            <a:endParaRPr lang="en-CA" alt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5275" y="973113"/>
            <a:ext cx="8740821" cy="5768255"/>
            <a:chOff x="255275" y="1043724"/>
            <a:chExt cx="8740821" cy="5768255"/>
          </a:xfrm>
        </p:grpSpPr>
        <p:grpSp>
          <p:nvGrpSpPr>
            <p:cNvPr id="16" name="Group 15"/>
            <p:cNvGrpSpPr/>
            <p:nvPr/>
          </p:nvGrpSpPr>
          <p:grpSpPr>
            <a:xfrm>
              <a:off x="255275" y="1043724"/>
              <a:ext cx="8677396" cy="5534767"/>
              <a:chOff x="255275" y="1043724"/>
              <a:chExt cx="8677396" cy="5534767"/>
            </a:xfrm>
          </p:grpSpPr>
          <p:pic>
            <p:nvPicPr>
              <p:cNvPr id="57" name="Picture 2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3" t="2225" b="6500"/>
              <a:stretch>
                <a:fillRect/>
              </a:stretch>
            </p:blipFill>
            <p:spPr bwMode="auto">
              <a:xfrm>
                <a:off x="611560" y="5301208"/>
                <a:ext cx="1166856" cy="1228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255275" y="1043724"/>
                <a:ext cx="8677396" cy="5534767"/>
                <a:chOff x="255275" y="1043724"/>
                <a:chExt cx="8677396" cy="5534767"/>
              </a:xfrm>
            </p:grpSpPr>
            <p:pic>
              <p:nvPicPr>
                <p:cNvPr id="40" name="Picture 3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3249" y="4044287"/>
                  <a:ext cx="1991406" cy="1424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4" name="Group 13"/>
                <p:cNvGrpSpPr/>
                <p:nvPr/>
              </p:nvGrpSpPr>
              <p:grpSpPr>
                <a:xfrm>
                  <a:off x="255275" y="1043724"/>
                  <a:ext cx="8677396" cy="5534767"/>
                  <a:chOff x="255275" y="1043724"/>
                  <a:chExt cx="8677396" cy="5534767"/>
                </a:xfrm>
              </p:grpSpPr>
              <p:pic>
                <p:nvPicPr>
                  <p:cNvPr id="64" name="Picture 1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519" r="8452"/>
                  <a:stretch/>
                </p:blipFill>
                <p:spPr bwMode="auto">
                  <a:xfrm>
                    <a:off x="4166960" y="3917776"/>
                    <a:ext cx="1007804" cy="10720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255275" y="1043724"/>
                    <a:ext cx="8677396" cy="5534767"/>
                    <a:chOff x="255275" y="1043724"/>
                    <a:chExt cx="8677396" cy="5534767"/>
                  </a:xfrm>
                </p:grpSpPr>
                <p:pic>
                  <p:nvPicPr>
                    <p:cNvPr id="67" name="Picture 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" r="13486"/>
                    <a:stretch>
                      <a:fillRect/>
                    </a:stretch>
                  </p:blipFill>
                  <p:spPr bwMode="auto">
                    <a:xfrm>
                      <a:off x="1820036" y="3889203"/>
                      <a:ext cx="1183268" cy="12363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70" name="Picture 3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040667" y="3889203"/>
                      <a:ext cx="1082874" cy="12358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6" name="Picture 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20097"/>
                    <a:stretch>
                      <a:fillRect/>
                    </a:stretch>
                  </p:blipFill>
                  <p:spPr bwMode="auto">
                    <a:xfrm>
                      <a:off x="256148" y="4044287"/>
                      <a:ext cx="1522662" cy="12358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255275" y="1043724"/>
                      <a:ext cx="8677396" cy="5534767"/>
                      <a:chOff x="255275" y="1043724"/>
                      <a:chExt cx="8677396" cy="5534767"/>
                    </a:xfrm>
                  </p:grpSpPr>
                  <p:pic>
                    <p:nvPicPr>
                      <p:cNvPr id="35" name="Picture 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678" t="24550" b="12159"/>
                      <a:stretch/>
                    </p:blipFill>
                    <p:spPr bwMode="auto">
                      <a:xfrm>
                        <a:off x="7304405" y="2332459"/>
                        <a:ext cx="1303982" cy="1413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grpSp>
                    <p:nvGrpSpPr>
                      <p:cNvPr id="10" name="Group 9"/>
                      <p:cNvGrpSpPr/>
                      <p:nvPr/>
                    </p:nvGrpSpPr>
                    <p:grpSpPr>
                      <a:xfrm>
                        <a:off x="255275" y="1043724"/>
                        <a:ext cx="8677396" cy="5534767"/>
                        <a:chOff x="255275" y="1043724"/>
                        <a:chExt cx="8677396" cy="5534767"/>
                      </a:xfrm>
                    </p:grpSpPr>
                    <p:pic>
                      <p:nvPicPr>
                        <p:cNvPr id="42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4405" y="3795259"/>
                          <a:ext cx="1628266" cy="121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grpSp>
                      <p:nvGrpSpPr>
                        <p:cNvPr id="9" name="Group 8"/>
                        <p:cNvGrpSpPr/>
                        <p:nvPr/>
                      </p:nvGrpSpPr>
                      <p:grpSpPr>
                        <a:xfrm>
                          <a:off x="255275" y="1043724"/>
                          <a:ext cx="8566362" cy="5534767"/>
                          <a:chOff x="255275" y="1043724"/>
                          <a:chExt cx="8566362" cy="5534767"/>
                        </a:xfrm>
                      </p:grpSpPr>
                      <p:grpSp>
                        <p:nvGrpSpPr>
                          <p:cNvPr id="8" name="Group 7"/>
                          <p:cNvGrpSpPr/>
                          <p:nvPr/>
                        </p:nvGrpSpPr>
                        <p:grpSpPr>
                          <a:xfrm>
                            <a:off x="255275" y="1043724"/>
                            <a:ext cx="8566362" cy="5534767"/>
                            <a:chOff x="255275" y="1086893"/>
                            <a:chExt cx="8566362" cy="5534767"/>
                          </a:xfrm>
                        </p:grpSpPr>
                        <p:pic>
                          <p:nvPicPr>
                            <p:cNvPr id="30" name="Picture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8357" r="3386"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7689" y="2279178"/>
                              <a:ext cx="1917357" cy="163153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  <p:grpSp>
                          <p:nvGrpSpPr>
                            <p:cNvPr id="7" name="Group 6"/>
                            <p:cNvGrpSpPr/>
                            <p:nvPr/>
                          </p:nvGrpSpPr>
                          <p:grpSpPr>
                            <a:xfrm>
                              <a:off x="255275" y="1086893"/>
                              <a:ext cx="8566362" cy="5534767"/>
                              <a:chOff x="255275" y="1086893"/>
                              <a:chExt cx="8566362" cy="5534767"/>
                            </a:xfrm>
                          </p:grpSpPr>
                          <p:grpSp>
                            <p:nvGrpSpPr>
                              <p:cNvPr id="6" name="Group 5"/>
                              <p:cNvGrpSpPr/>
                              <p:nvPr/>
                            </p:nvGrpSpPr>
                            <p:grpSpPr>
                              <a:xfrm>
                                <a:off x="255275" y="1087463"/>
                                <a:ext cx="8221979" cy="5534197"/>
                                <a:chOff x="255275" y="1087463"/>
                                <a:chExt cx="8221979" cy="5534197"/>
                              </a:xfrm>
                            </p:grpSpPr>
                            <p:grpSp>
                              <p:nvGrpSpPr>
                                <p:cNvPr id="5" name="Group 4"/>
                                <p:cNvGrpSpPr/>
                                <p:nvPr/>
                              </p:nvGrpSpPr>
                              <p:grpSpPr>
                                <a:xfrm>
                                  <a:off x="255275" y="1087463"/>
                                  <a:ext cx="8221979" cy="5534197"/>
                                  <a:chOff x="255275" y="1087463"/>
                                  <a:chExt cx="8221979" cy="5534197"/>
                                </a:xfrm>
                              </p:grpSpPr>
                              <p:grpSp>
                                <p:nvGrpSpPr>
                                  <p:cNvPr id="34" name="Group 33"/>
                                  <p:cNvGrpSpPr/>
                                  <p:nvPr/>
                                </p:nvGrpSpPr>
                                <p:grpSpPr>
                                  <a:xfrm>
                                    <a:off x="255275" y="1087463"/>
                                    <a:ext cx="8221979" cy="5512751"/>
                                    <a:chOff x="504676" y="921468"/>
                                    <a:chExt cx="8221979" cy="5512751"/>
                                  </a:xfrm>
                                </p:grpSpPr>
                                <p:grpSp>
                                  <p:nvGrpSpPr>
                                    <p:cNvPr id="33" name="Group 3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04676" y="921468"/>
                                      <a:ext cx="4949771" cy="1511300"/>
                                      <a:chOff x="504676" y="921468"/>
                                      <a:chExt cx="4949771" cy="1511300"/>
                                    </a:xfrm>
                                  </p:grpSpPr>
                                  <p:grpSp>
                                    <p:nvGrpSpPr>
                                      <p:cNvPr id="32" name="Group 31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4676" y="921468"/>
                                        <a:ext cx="2995411" cy="1511300"/>
                                        <a:chOff x="504676" y="921468"/>
                                        <a:chExt cx="2995411" cy="1511300"/>
                                      </a:xfrm>
                                    </p:grpSpPr>
                                    <p:pic>
                                      <p:nvPicPr>
                                        <p:cNvPr id="19" name="Picture 2"/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12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l="6909" t="12735" r="20805" b="15524"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04676" y="921468"/>
                                          <a:ext cx="1511300" cy="1511300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>
                                          <a:noFill/>
                                        </a:ln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  <a:ext uri="{91240B29-F687-4F45-9708-019B960494DF}">
                                            <a14:hiddenLine xmlns:a14="http://schemas.microsoft.com/office/drawing/2010/main" w="9525">
                                              <a:solidFill>
                                                <a:srgbClr val="000000"/>
                                              </a:solidFill>
                                              <a:miter lim="800000"/>
                                              <a:headEnd/>
                                              <a:tailEnd/>
                                            </a14:hiddenLine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44" name="Picture 2"/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13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l="6746" r="18440" b="25201"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2058637" y="921468"/>
                                          <a:ext cx="1441450" cy="1341438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>
                                          <a:noFill/>
                                        </a:ln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  <a:ext uri="{91240B29-F687-4F45-9708-019B960494DF}">
                                            <a14:hiddenLine xmlns:a14="http://schemas.microsoft.com/office/drawing/2010/main" w="9525">
                                              <a:solidFill>
                                                <a:srgbClr val="000000"/>
                                              </a:solidFill>
                                              <a:miter lim="800000"/>
                                              <a:headEnd/>
                                              <a:tailEnd/>
                                            </a14:hiddenLine>
                                          </a:ext>
                                        </a:extLst>
                                      </p:spPr>
                                    </p:pic>
                                  </p:grpSp>
                                  <p:pic>
                                    <p:nvPicPr>
                                      <p:cNvPr id="45" name="Picture 2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4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12364" r="32201"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537090" y="921468"/>
                                        <a:ext cx="941388" cy="115252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  <p:pic>
                                    <p:nvPicPr>
                                      <p:cNvPr id="46" name="Picture 27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5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22498" t="6097"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4503211" y="921468"/>
                                        <a:ext cx="951236" cy="1152522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chemeClr val="accent1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chemeClr val="tx1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49" name="Picture 32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6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14342" t="11635" r="6905" b="7396"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830874" y="5394406"/>
                                      <a:ext cx="1127395" cy="103981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50" name="Picture 10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17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t="9713" r="10800"/>
                                    <a:stretch/>
                                  </p:blipFill>
                                  <p:spPr bwMode="auto">
                                    <a:xfrm>
                                      <a:off x="7531653" y="4950591"/>
                                      <a:ext cx="1195002" cy="103981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51" name="Picture 17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18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14151" r="6664"/>
                                    <a:stretch/>
                                  </p:blipFill>
                                  <p:spPr bwMode="auto">
                                    <a:xfrm>
                                      <a:off x="5979569" y="5394406"/>
                                      <a:ext cx="1192306" cy="103822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52" name="Picture 20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3824" t="4230" r="11093" b="1109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1823137" y="5219049"/>
                                    <a:ext cx="1278654" cy="140261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3" name="Picture 27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0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2119" t="20813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56148" y="2629169"/>
                                    <a:ext cx="1510428" cy="139239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4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21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31798" t="25877" r="10562" b="14018"/>
                                  <a:stretch/>
                                </p:blipFill>
                                <p:spPr bwMode="auto">
                                  <a:xfrm>
                                    <a:off x="1809236" y="2476071"/>
                                    <a:ext cx="1441450" cy="14026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59" name="Picture 2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2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b="12161"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165772" y="5219049"/>
                                  <a:ext cx="1334220" cy="126310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68" name="Picture 2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3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2737" t="4086" r="4881" b="17813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383436" y="1087463"/>
                                <a:ext cx="1438201" cy="123631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  <p:pic>
                            <p:nvPicPr>
                              <p:cNvPr id="69" name="Picture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t="6236" b="17764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7018" y="1087463"/>
                                <a:ext cx="1058684" cy="11530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  <p:pic>
                            <p:nvPicPr>
                              <p:cNvPr id="48" name="Picture 2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3937" t="13625" r="9061" b="7872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26321" y="1086893"/>
                                <a:ext cx="1013264" cy="11530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grpSp>
                      </p:grpSp>
                      <p:pic>
                        <p:nvPicPr>
                          <p:cNvPr id="38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7">
                                    <a14:imgEffect>
                                      <a14:sharpenSoften amount="8000"/>
                                    </a14:imgEffect>
                                    <a14:imgEffect>
                                      <a14:brightnessContrast bright="12000" contrast="4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8852" y="2235441"/>
                            <a:ext cx="2016124" cy="1786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</p:grpSp>
                </p:grpSp>
              </p:grpSp>
            </p:grpSp>
          </p:grpSp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2043" y="6065994"/>
              <a:ext cx="734053" cy="745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1560" y="620688"/>
            <a:ext cx="8242307" cy="3691106"/>
            <a:chOff x="684213" y="2132856"/>
            <a:chExt cx="8242307" cy="3691106"/>
          </a:xfrm>
        </p:grpSpPr>
        <p:grpSp>
          <p:nvGrpSpPr>
            <p:cNvPr id="32770" name="Group 2"/>
            <p:cNvGrpSpPr>
              <a:grpSpLocks/>
            </p:cNvGrpSpPr>
            <p:nvPr/>
          </p:nvGrpSpPr>
          <p:grpSpPr bwMode="auto">
            <a:xfrm>
              <a:off x="684213" y="2132856"/>
              <a:ext cx="8242307" cy="3691106"/>
              <a:chOff x="396166" y="988242"/>
              <a:chExt cx="8242726" cy="3691313"/>
            </a:xfrm>
          </p:grpSpPr>
          <p:pic>
            <p:nvPicPr>
              <p:cNvPr id="32772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1361" y="988242"/>
                <a:ext cx="3347531" cy="2889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96166" y="3879291"/>
                <a:ext cx="8242726" cy="800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i="1" dirty="0" err="1">
                    <a:latin typeface="+mn-lt"/>
                  </a:rPr>
                  <a:t>Bolocera</a:t>
                </a:r>
                <a:r>
                  <a:rPr lang="en-CA" b="1" dirty="0">
                    <a:latin typeface="+mn-lt"/>
                  </a:rPr>
                  <a:t> spp.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Large, smooth anemone with a protruding mouth. Long tentacles in several rows. </a:t>
                </a:r>
                <a:r>
                  <a:rPr lang="en-CA" sz="1400" dirty="0" err="1"/>
                  <a:t>Redish</a:t>
                </a:r>
                <a:r>
                  <a:rPr lang="en-CA" sz="1400" dirty="0"/>
                  <a:t> p</a:t>
                </a:r>
                <a:r>
                  <a:rPr lang="en-CA" sz="1400" b="0" dirty="0">
                    <a:latin typeface="+mn-lt"/>
                  </a:rPr>
                  <a:t>ink to pale orange in colour. Could all be one species but uncertain. </a:t>
                </a: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"/>
            <a:stretch/>
          </p:blipFill>
          <p:spPr bwMode="auto">
            <a:xfrm>
              <a:off x="684213" y="2132856"/>
              <a:ext cx="2331233" cy="288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" t="10047" b="2310"/>
            <a:stretch/>
          </p:blipFill>
          <p:spPr bwMode="auto">
            <a:xfrm>
              <a:off x="3039935" y="2132856"/>
              <a:ext cx="2505053" cy="288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0359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/>
          </p:cNvSpPr>
          <p:nvPr/>
        </p:nvSpPr>
        <p:spPr bwMode="auto">
          <a:xfrm>
            <a:off x="457200" y="233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CA" altLang="en-US" sz="4400" b="0" dirty="0"/>
              <a:t>Order </a:t>
            </a:r>
            <a:r>
              <a:rPr lang="en-US" altLang="en-US" sz="4400" b="0" dirty="0" err="1"/>
              <a:t>Zoantharia</a:t>
            </a:r>
            <a:r>
              <a:rPr lang="en-US" altLang="en-US" sz="4400" b="0" dirty="0"/>
              <a:t> </a:t>
            </a:r>
            <a:r>
              <a:rPr lang="en-US" altLang="en-US" sz="1050" b="0" dirty="0"/>
              <a:t>(</a:t>
            </a:r>
            <a:r>
              <a:rPr lang="en-US" altLang="en-US" sz="1050" b="0" dirty="0" err="1"/>
              <a:t>WoRMS</a:t>
            </a:r>
            <a:r>
              <a:rPr lang="en-US" altLang="en-US" sz="1050" b="0" dirty="0"/>
              <a:t>)</a:t>
            </a:r>
            <a:endParaRPr lang="en-CA" altLang="en-US" sz="4400" b="0" dirty="0"/>
          </a:p>
        </p:txBody>
      </p:sp>
      <p:grpSp>
        <p:nvGrpSpPr>
          <p:cNvPr id="3" name="Group 2"/>
          <p:cNvGrpSpPr/>
          <p:nvPr/>
        </p:nvGrpSpPr>
        <p:grpSpPr>
          <a:xfrm>
            <a:off x="869786" y="1052736"/>
            <a:ext cx="7105651" cy="3597241"/>
            <a:chOff x="1079500" y="1763425"/>
            <a:chExt cx="7105651" cy="3597241"/>
          </a:xfrm>
        </p:grpSpPr>
        <p:grpSp>
          <p:nvGrpSpPr>
            <p:cNvPr id="2" name="Group 1"/>
            <p:cNvGrpSpPr/>
            <p:nvPr/>
          </p:nvGrpSpPr>
          <p:grpSpPr>
            <a:xfrm>
              <a:off x="1079500" y="1763425"/>
              <a:ext cx="7105650" cy="3592933"/>
              <a:chOff x="-72578" y="1763425"/>
              <a:chExt cx="7105650" cy="3592933"/>
            </a:xfrm>
          </p:grpSpPr>
          <p:grpSp>
            <p:nvGrpSpPr>
              <p:cNvPr id="33794" name="Group 13"/>
              <p:cNvGrpSpPr>
                <a:grpSpLocks/>
              </p:cNvGrpSpPr>
              <p:nvPr/>
            </p:nvGrpSpPr>
            <p:grpSpPr bwMode="auto">
              <a:xfrm>
                <a:off x="-72578" y="1763425"/>
                <a:ext cx="7105650" cy="2657475"/>
                <a:chOff x="272" y="482"/>
                <a:chExt cx="4476" cy="1674"/>
              </a:xfrm>
            </p:grpSpPr>
            <p:pic>
              <p:nvPicPr>
                <p:cNvPr id="33796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37" b="9642"/>
                <a:stretch>
                  <a:fillRect/>
                </a:stretch>
              </p:blipFill>
              <p:spPr bwMode="auto">
                <a:xfrm>
                  <a:off x="272" y="482"/>
                  <a:ext cx="1383" cy="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797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272" y="1516"/>
                  <a:ext cx="2019" cy="6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Zoantharia</a:t>
                  </a:r>
                  <a:r>
                    <a:rPr lang="en-CA" altLang="en-US" sz="1800" b="1" dirty="0"/>
                    <a:t> (O.) sp. 1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Colonial </a:t>
                  </a:r>
                  <a:r>
                    <a:rPr lang="en-CA" altLang="en-US" sz="1400" b="0" dirty="0" err="1"/>
                    <a:t>zoanthid</a:t>
                  </a:r>
                  <a:r>
                    <a:rPr lang="en-CA" altLang="en-US" sz="1400" b="0" dirty="0"/>
                    <a:t> with long polyps. Yellow column with thin, white to light pink tentacles. </a:t>
                  </a:r>
                </a:p>
              </p:txBody>
            </p:sp>
            <p:pic>
              <p:nvPicPr>
                <p:cNvPr id="33800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38" r="4849" b="15015"/>
                <a:stretch>
                  <a:fillRect/>
                </a:stretch>
              </p:blipFill>
              <p:spPr bwMode="auto">
                <a:xfrm>
                  <a:off x="1701" y="482"/>
                  <a:ext cx="1360" cy="10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801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41" t="15031" r="4616"/>
                <a:stretch>
                  <a:fillRect/>
                </a:stretch>
              </p:blipFill>
              <p:spPr bwMode="auto">
                <a:xfrm>
                  <a:off x="3115" y="490"/>
                  <a:ext cx="1633" cy="9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8130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655" y="3404899"/>
                <a:ext cx="1951459" cy="1951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132" name="Picture 4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164" r="6020"/>
            <a:stretch/>
          </p:blipFill>
          <p:spPr bwMode="auto">
            <a:xfrm>
              <a:off x="6356351" y="3404899"/>
              <a:ext cx="1828800" cy="195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352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0" name="Group 3"/>
          <p:cNvGrpSpPr>
            <a:grpSpLocks/>
          </p:cNvGrpSpPr>
          <p:nvPr/>
        </p:nvGrpSpPr>
        <p:grpSpPr bwMode="auto">
          <a:xfrm>
            <a:off x="2843808" y="191414"/>
            <a:ext cx="2384425" cy="2367081"/>
            <a:chOff x="1004167" y="3508830"/>
            <a:chExt cx="2383137" cy="2366105"/>
          </a:xfrm>
        </p:grpSpPr>
        <p:pic>
          <p:nvPicPr>
            <p:cNvPr id="34831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67" y="3508830"/>
              <a:ext cx="2383137" cy="1563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04168" y="5075046"/>
              <a:ext cx="2383136" cy="799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Zoantharia</a:t>
              </a:r>
              <a:r>
                <a:rPr lang="en-CA" b="1" dirty="0">
                  <a:latin typeface="+mn-lt"/>
                </a:rPr>
                <a:t> (O.) sp. 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Colonial </a:t>
              </a:r>
              <a:r>
                <a:rPr lang="en-CA" sz="1400" b="0" dirty="0" err="1">
                  <a:latin typeface="+mn-lt"/>
                </a:rPr>
                <a:t>zoanthid</a:t>
              </a:r>
              <a:r>
                <a:rPr lang="en-CA" sz="1400" b="0" dirty="0">
                  <a:latin typeface="+mn-lt"/>
                </a:rPr>
                <a:t> with long polyps.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-brown column. </a:t>
              </a:r>
            </a:p>
          </p:txBody>
        </p:sp>
      </p:grpSp>
      <p:grpSp>
        <p:nvGrpSpPr>
          <p:cNvPr id="34821" name="Group 27"/>
          <p:cNvGrpSpPr>
            <a:grpSpLocks/>
          </p:cNvGrpSpPr>
          <p:nvPr/>
        </p:nvGrpSpPr>
        <p:grpSpPr bwMode="auto">
          <a:xfrm>
            <a:off x="5292080" y="157938"/>
            <a:ext cx="3749675" cy="3327398"/>
            <a:chOff x="19" y="2296"/>
            <a:chExt cx="2362" cy="2096"/>
          </a:xfrm>
        </p:grpSpPr>
        <p:sp>
          <p:nvSpPr>
            <p:cNvPr id="4" name="TextBox 3"/>
            <p:cNvSpPr txBox="1"/>
            <p:nvPr/>
          </p:nvSpPr>
          <p:spPr>
            <a:xfrm>
              <a:off x="19" y="3481"/>
              <a:ext cx="2362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Zoantharia</a:t>
              </a:r>
              <a:r>
                <a:rPr lang="en-CA" b="1" dirty="0">
                  <a:latin typeface="+mn-lt"/>
                </a:rPr>
                <a:t> (O.) sp. 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Colonial </a:t>
              </a:r>
              <a:r>
                <a:rPr lang="en-CA" sz="1400" b="0" dirty="0" err="1">
                  <a:latin typeface="+mn-lt"/>
                </a:rPr>
                <a:t>zoanthid</a:t>
              </a:r>
              <a:r>
                <a:rPr lang="en-CA" sz="1400" b="0" dirty="0">
                  <a:latin typeface="+mn-lt"/>
                </a:rPr>
                <a:t> with long sediment covered polyps. Relatively small cup and very thin tentacles in two whorls. Could be </a:t>
              </a:r>
              <a:r>
                <a:rPr lang="en-CA" sz="1400" b="0" dirty="0" err="1">
                  <a:latin typeface="+mn-lt"/>
                </a:rPr>
                <a:t>Hormathiidae</a:t>
              </a:r>
              <a:r>
                <a:rPr lang="en-CA" sz="1400" dirty="0"/>
                <a:t>? Looks similar to </a:t>
              </a:r>
              <a:r>
                <a:rPr lang="en-CA" sz="1400" dirty="0" err="1"/>
                <a:t>Hormathiidae</a:t>
              </a:r>
              <a:r>
                <a:rPr lang="en-CA" sz="1400" dirty="0"/>
                <a:t> s. 7 from the tech report. </a:t>
              </a:r>
              <a:endParaRPr lang="en-CA" sz="1400" b="0" dirty="0">
                <a:latin typeface="+mn-lt"/>
              </a:endParaRPr>
            </a:p>
          </p:txBody>
        </p:sp>
        <p:pic>
          <p:nvPicPr>
            <p:cNvPr id="34829" name="Picture 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2296"/>
              <a:ext cx="1225" cy="1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" y="2296"/>
              <a:ext cx="1098" cy="1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85575" y="3140968"/>
            <a:ext cx="3419477" cy="3574256"/>
            <a:chOff x="2295525" y="3457575"/>
            <a:chExt cx="3419477" cy="3574256"/>
          </a:xfrm>
        </p:grpSpPr>
        <p:pic>
          <p:nvPicPr>
            <p:cNvPr id="6173" name="Picture 2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4" t="15402" r="14626" b="7088"/>
            <a:stretch/>
          </p:blipFill>
          <p:spPr bwMode="auto">
            <a:xfrm>
              <a:off x="2295525" y="3457575"/>
              <a:ext cx="3419476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95526" y="5800725"/>
              <a:ext cx="341947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Zoantharia</a:t>
              </a:r>
              <a:r>
                <a:rPr lang="en-CA" b="1" dirty="0"/>
                <a:t> (O.) sp. 9</a:t>
              </a:r>
              <a:endParaRPr lang="en-CA" dirty="0"/>
            </a:p>
            <a:p>
              <a:r>
                <a:rPr lang="en-CA" sz="1400" dirty="0"/>
                <a:t>Colonial </a:t>
              </a:r>
              <a:r>
                <a:rPr lang="en-CA" sz="1400" dirty="0" err="1"/>
                <a:t>zoanthid</a:t>
              </a:r>
              <a:r>
                <a:rPr lang="en-CA" sz="1400" dirty="0"/>
                <a:t> with long sediment covered polyps. White, medium sized cup and one row of very thin, semi-translucent tentacles. 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51920" y="3485336"/>
            <a:ext cx="4536504" cy="3360857"/>
            <a:chOff x="4211960" y="3056854"/>
            <a:chExt cx="4536504" cy="3360857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8"/>
            <a:stretch>
              <a:fillRect/>
            </a:stretch>
          </p:blipFill>
          <p:spPr bwMode="auto">
            <a:xfrm>
              <a:off x="7375276" y="3096542"/>
              <a:ext cx="1373188" cy="252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8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056854"/>
              <a:ext cx="3063875" cy="256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4211960" y="5617492"/>
              <a:ext cx="453650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Zoantharia</a:t>
              </a:r>
              <a:r>
                <a:rPr lang="en-CA" b="1" dirty="0"/>
                <a:t> (O.) sp. 10</a:t>
              </a:r>
            </a:p>
            <a:p>
              <a:r>
                <a:rPr lang="en-CA" sz="1400" dirty="0"/>
                <a:t>Colonial </a:t>
              </a:r>
              <a:r>
                <a:rPr lang="en-CA" sz="1400" dirty="0" err="1"/>
                <a:t>zoanthid</a:t>
              </a:r>
              <a:r>
                <a:rPr lang="en-CA" sz="1400" dirty="0"/>
                <a:t> with long polyps. Column is light orange in colour and smooth. Very thin tentacles of a lighter orange.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93" y="32040"/>
            <a:ext cx="2570986" cy="3013212"/>
            <a:chOff x="136593" y="32040"/>
            <a:chExt cx="2570986" cy="3013212"/>
          </a:xfrm>
        </p:grpSpPr>
        <p:grpSp>
          <p:nvGrpSpPr>
            <p:cNvPr id="20" name="Group 19"/>
            <p:cNvGrpSpPr/>
            <p:nvPr/>
          </p:nvGrpSpPr>
          <p:grpSpPr>
            <a:xfrm>
              <a:off x="136593" y="32040"/>
              <a:ext cx="2570986" cy="3013212"/>
              <a:chOff x="827584" y="199764"/>
              <a:chExt cx="2570986" cy="301321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27584" y="284356"/>
                <a:ext cx="2305050" cy="2928620"/>
                <a:chOff x="827584" y="284356"/>
                <a:chExt cx="2305050" cy="2928620"/>
              </a:xfrm>
            </p:grpSpPr>
            <p:grpSp>
              <p:nvGrpSpPr>
                <p:cNvPr id="23" name="Group 4"/>
                <p:cNvGrpSpPr>
                  <a:grpSpLocks/>
                </p:cNvGrpSpPr>
                <p:nvPr/>
              </p:nvGrpSpPr>
              <p:grpSpPr bwMode="auto">
                <a:xfrm>
                  <a:off x="827584" y="284356"/>
                  <a:ext cx="2305050" cy="2928620"/>
                  <a:chOff x="3203849" y="221153"/>
                  <a:chExt cx="2304917" cy="2927972"/>
                </a:xfrm>
              </p:grpSpPr>
              <p:pic>
                <p:nvPicPr>
                  <p:cNvPr id="2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323" r="21667" b="15414"/>
                  <a:stretch>
                    <a:fillRect/>
                  </a:stretch>
                </p:blipFill>
                <p:spPr bwMode="auto">
                  <a:xfrm>
                    <a:off x="3203849" y="221153"/>
                    <a:ext cx="793153" cy="19125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" name="Text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03849" y="2133687"/>
                    <a:ext cx="2304917" cy="1015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/>
                      <a:t>Zoantharia</a:t>
                    </a:r>
                    <a:r>
                      <a:rPr lang="en-CA" altLang="en-US" sz="1800" b="1" dirty="0"/>
                      <a:t> (O.) sp. 2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Burrowing </a:t>
                    </a:r>
                    <a:r>
                      <a:rPr lang="en-CA" altLang="en-US" sz="1400" b="0" dirty="0" err="1"/>
                      <a:t>zoanthid</a:t>
                    </a:r>
                    <a:r>
                      <a:rPr lang="en-CA" altLang="en-US" sz="1400" b="0" dirty="0"/>
                      <a:t>, sediment covered column with short white tentacles.</a:t>
                    </a:r>
                  </a:p>
                </p:txBody>
              </p:sp>
              <p:pic>
                <p:nvPicPr>
                  <p:cNvPr id="2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59" t="22112" r="16801" b="41370"/>
                  <a:stretch>
                    <a:fillRect/>
                  </a:stretch>
                </p:blipFill>
                <p:spPr bwMode="auto">
                  <a:xfrm>
                    <a:off x="4049783" y="1292401"/>
                    <a:ext cx="1439587" cy="8412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4" name="Picture 31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3567" y="359138"/>
                  <a:ext cx="912738" cy="978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" name="Picture 3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218" y="199764"/>
                <a:ext cx="760352" cy="617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13" y="619228"/>
              <a:ext cx="747742" cy="708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48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004047" y="260648"/>
            <a:ext cx="3627557" cy="4791084"/>
            <a:chOff x="179512" y="-93670"/>
            <a:chExt cx="3627557" cy="4791084"/>
          </a:xfrm>
        </p:grpSpPr>
        <p:pic>
          <p:nvPicPr>
            <p:cNvPr id="6" name="Picture 3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-93670"/>
              <a:ext cx="3627557" cy="3559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79512" y="3466308"/>
              <a:ext cx="362755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Zoantharia</a:t>
              </a:r>
              <a:r>
                <a:rPr lang="en-CA" b="1" dirty="0"/>
                <a:t> (O.) sp. 12</a:t>
              </a:r>
            </a:p>
            <a:p>
              <a:r>
                <a:rPr lang="en-CA" sz="1400" dirty="0"/>
                <a:t>Colonial </a:t>
              </a:r>
              <a:r>
                <a:rPr lang="en-CA" sz="1400" dirty="0" err="1"/>
                <a:t>zoanthid</a:t>
              </a:r>
              <a:r>
                <a:rPr lang="en-CA" sz="1400" dirty="0"/>
                <a:t> with long polyps. Column is yellow in colour, some are partially covered in sediment and some are smooth. Could be that some are more mature.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549" y="116632"/>
            <a:ext cx="4643726" cy="3106822"/>
            <a:chOff x="1157163" y="2417961"/>
            <a:chExt cx="4643726" cy="3106822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164" y="2417961"/>
              <a:ext cx="2435223" cy="209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641016"/>
              <a:ext cx="2164993" cy="1868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57163" y="4509120"/>
              <a:ext cx="46437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Zoantharia</a:t>
              </a:r>
              <a:r>
                <a:rPr lang="en-CA" b="1" dirty="0"/>
                <a:t> (O.) sp. 11</a:t>
              </a:r>
            </a:p>
            <a:p>
              <a:r>
                <a:rPr lang="en-CA" sz="1400" dirty="0"/>
                <a:t>Colonial </a:t>
              </a:r>
              <a:r>
                <a:rPr lang="en-CA" sz="1400" dirty="0" err="1"/>
                <a:t>zoanthid</a:t>
              </a:r>
              <a:r>
                <a:rPr lang="en-CA" sz="1400" dirty="0"/>
                <a:t> with relatively long polyps. Column is a light peach colour and smooth. </a:t>
              </a:r>
              <a:r>
                <a:rPr lang="en-CA" sz="1400" dirty="0" err="1"/>
                <a:t>Zoanthids</a:t>
              </a:r>
              <a:r>
                <a:rPr lang="en-CA" sz="1400" dirty="0"/>
                <a:t> are much thicker than others seen. Long thin tentacles, light pink in colour.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07161" y="4867066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These may be the same species</a:t>
            </a:r>
          </a:p>
        </p:txBody>
      </p:sp>
    </p:spTree>
    <p:extLst>
      <p:ext uri="{BB962C8B-B14F-4D97-AF65-F5344CB8AC3E}">
        <p14:creationId xmlns:p14="http://schemas.microsoft.com/office/powerpoint/2010/main" val="140759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2682" y="332656"/>
            <a:ext cx="7372009" cy="5170324"/>
            <a:chOff x="462682" y="332656"/>
            <a:chExt cx="7372009" cy="5170324"/>
          </a:xfrm>
        </p:grpSpPr>
        <p:grpSp>
          <p:nvGrpSpPr>
            <p:cNvPr id="19" name="Group 18"/>
            <p:cNvGrpSpPr/>
            <p:nvPr/>
          </p:nvGrpSpPr>
          <p:grpSpPr>
            <a:xfrm>
              <a:off x="462682" y="332656"/>
              <a:ext cx="7372009" cy="5170324"/>
              <a:chOff x="462682" y="332656"/>
              <a:chExt cx="7372009" cy="51703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62682" y="332656"/>
                <a:ext cx="7372009" cy="5170324"/>
                <a:chOff x="462682" y="332656"/>
                <a:chExt cx="7372009" cy="5170324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462682" y="332656"/>
                  <a:ext cx="7372009" cy="2576812"/>
                  <a:chOff x="1764631" y="204116"/>
                  <a:chExt cx="7372009" cy="2576812"/>
                </a:xfrm>
              </p:grpSpPr>
              <p:pic>
                <p:nvPicPr>
                  <p:cNvPr id="4710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13351" y="1198190"/>
                    <a:ext cx="1877413" cy="15518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710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37871" y="1198190"/>
                    <a:ext cx="1047501" cy="11382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1764631" y="204116"/>
                    <a:ext cx="7372009" cy="2576812"/>
                    <a:chOff x="1764631" y="204116"/>
                    <a:chExt cx="7372009" cy="2576812"/>
                  </a:xfrm>
                </p:grpSpPr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764631" y="204116"/>
                      <a:ext cx="7372009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b="1" dirty="0" err="1"/>
                        <a:t>Zoantharia</a:t>
                      </a:r>
                      <a:r>
                        <a:rPr lang="en-CA" b="1" dirty="0"/>
                        <a:t> (O.) spp.</a:t>
                      </a:r>
                      <a:endParaRPr lang="en-CA" dirty="0"/>
                    </a:p>
                    <a:p>
                      <a:r>
                        <a:rPr lang="en-CA" sz="1400" dirty="0"/>
                        <a:t>Multiple species suspected based on different colour, length of tentacles and column. Almost always </a:t>
                      </a:r>
                      <a:r>
                        <a:rPr lang="en-CA" sz="1400" dirty="0" err="1"/>
                        <a:t>coloial</a:t>
                      </a:r>
                      <a:r>
                        <a:rPr lang="en-CA" sz="1400" dirty="0"/>
                        <a:t>, but can occur as individual polyps. Polyps light ranging between white to yellow to salmon.</a:t>
                      </a:r>
                    </a:p>
                  </p:txBody>
                </p:sp>
                <p:pic>
                  <p:nvPicPr>
                    <p:cNvPr id="2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64631" y="1198190"/>
                      <a:ext cx="1506538" cy="1243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3" name="Picture 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103"/>
                    <a:stretch/>
                  </p:blipFill>
                  <p:spPr bwMode="auto">
                    <a:xfrm>
                      <a:off x="3352477" y="1198190"/>
                      <a:ext cx="1579563" cy="15827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pic>
              <p:nvPicPr>
                <p:cNvPr id="2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353" b="17131"/>
                <a:stretch/>
              </p:blipFill>
              <p:spPr bwMode="auto">
                <a:xfrm>
                  <a:off x="462682" y="2996952"/>
                  <a:ext cx="2160240" cy="1575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23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002667"/>
                  <a:ext cx="2236787" cy="25003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7128" name="Picture 2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4013" y="3003157"/>
                <a:ext cx="2097087" cy="2157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563" y="1326730"/>
              <a:ext cx="1058128" cy="1200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5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"/>
          <p:cNvGrpSpPr>
            <a:grpSpLocks/>
          </p:cNvGrpSpPr>
          <p:nvPr/>
        </p:nvGrpSpPr>
        <p:grpSpPr bwMode="auto">
          <a:xfrm>
            <a:off x="611188" y="641350"/>
            <a:ext cx="2665412" cy="2723357"/>
            <a:chOff x="251520" y="188640"/>
            <a:chExt cx="2664296" cy="2723002"/>
          </a:xfrm>
        </p:grpSpPr>
        <p:pic>
          <p:nvPicPr>
            <p:cNvPr id="1638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88640"/>
              <a:ext cx="2467491" cy="149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8" name="TextBox 3"/>
            <p:cNvSpPr txBox="1">
              <a:spLocks noChangeArrowheads="1"/>
            </p:cNvSpPr>
            <p:nvPr/>
          </p:nvSpPr>
          <p:spPr bwMode="auto">
            <a:xfrm>
              <a:off x="251520" y="1680696"/>
              <a:ext cx="2664296" cy="1230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Serpulidae</a:t>
              </a:r>
              <a:r>
                <a:rPr lang="en-CA" altLang="en-US" sz="1800" b="1" dirty="0"/>
                <a:t> (F.)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Calcareous tubes with </a:t>
              </a:r>
              <a:r>
                <a:rPr lang="en-US" altLang="en-US" sz="1400" b="0" dirty="0"/>
                <a:t>white plume at end occasionally visible. Observed</a:t>
              </a:r>
              <a:r>
                <a:rPr lang="en-CA" altLang="en-US" sz="1400" b="0" dirty="0"/>
                <a:t> on rock or </a:t>
              </a:r>
              <a:r>
                <a:rPr lang="en-US" altLang="en-US" sz="1400" b="0" dirty="0"/>
                <a:t>horizontally across soft sediment</a:t>
              </a:r>
              <a:r>
                <a:rPr lang="en-CA" altLang="en-US" sz="1400" b="0" dirty="0"/>
                <a:t>.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88" y="3789040"/>
            <a:ext cx="2468525" cy="2455823"/>
            <a:chOff x="611188" y="3789040"/>
            <a:chExt cx="2468525" cy="2455823"/>
          </a:xfrm>
        </p:grpSpPr>
        <p:sp>
          <p:nvSpPr>
            <p:cNvPr id="4" name="Rectangle 3"/>
            <p:cNvSpPr/>
            <p:nvPr/>
          </p:nvSpPr>
          <p:spPr>
            <a:xfrm>
              <a:off x="611188" y="5229200"/>
              <a:ext cx="246852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 err="1"/>
                <a:t>Polychaete</a:t>
              </a:r>
              <a:r>
                <a:rPr lang="en-CA" b="1" dirty="0"/>
                <a:t> (SP) sp. 1</a:t>
              </a:r>
            </a:p>
            <a:p>
              <a:r>
                <a:rPr lang="en-CA" sz="1400" dirty="0" err="1"/>
                <a:t>Epibenthic</a:t>
              </a:r>
              <a:r>
                <a:rPr lang="en-CA" sz="1400" dirty="0"/>
                <a:t> </a:t>
              </a:r>
              <a:r>
                <a:rPr lang="en-CA" sz="1400" dirty="0" err="1"/>
                <a:t>polychaete</a:t>
              </a:r>
              <a:r>
                <a:rPr lang="en-CA" sz="1400" dirty="0"/>
                <a:t>  on sediment  - pinkish red.  Looks too 3D to be a nemertean </a:t>
              </a: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939" y="3789040"/>
              <a:ext cx="1779022" cy="1440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353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Arthropoda</a:t>
            </a:r>
          </a:p>
        </p:txBody>
      </p:sp>
    </p:spTree>
    <p:extLst>
      <p:ext uri="{BB962C8B-B14F-4D97-AF65-F5344CB8AC3E}">
        <p14:creationId xmlns:p14="http://schemas.microsoft.com/office/powerpoint/2010/main" val="375909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Group 8"/>
          <p:cNvGrpSpPr>
            <a:grpSpLocks/>
          </p:cNvGrpSpPr>
          <p:nvPr/>
        </p:nvGrpSpPr>
        <p:grpSpPr bwMode="auto">
          <a:xfrm>
            <a:off x="5301488" y="260350"/>
            <a:ext cx="2879725" cy="3178175"/>
            <a:chOff x="411091" y="332656"/>
            <a:chExt cx="2880320" cy="3177644"/>
          </a:xfrm>
        </p:grpSpPr>
        <p:pic>
          <p:nvPicPr>
            <p:cNvPr id="184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2656"/>
              <a:ext cx="2767414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0" name="TextBox 10"/>
            <p:cNvSpPr txBox="1">
              <a:spLocks noChangeArrowheads="1"/>
            </p:cNvSpPr>
            <p:nvPr/>
          </p:nvSpPr>
          <p:spPr bwMode="auto">
            <a:xfrm>
              <a:off x="411091" y="3140968"/>
              <a:ext cx="2880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i="1" dirty="0" err="1"/>
                <a:t>Meganyctiphanes</a:t>
              </a:r>
              <a:r>
                <a:rPr lang="en-CA" altLang="en-US" sz="1800" b="1" i="1" dirty="0"/>
                <a:t> </a:t>
              </a:r>
              <a:r>
                <a:rPr lang="en-CA" altLang="en-US" sz="1800" b="1" i="1" dirty="0" err="1"/>
                <a:t>norvegica</a:t>
              </a:r>
              <a:endParaRPr lang="en-CA" altLang="en-US" sz="1800" b="1" i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675" y="326575"/>
            <a:ext cx="3528392" cy="2816226"/>
            <a:chOff x="323528" y="2200920"/>
            <a:chExt cx="3528392" cy="2816226"/>
          </a:xfrm>
        </p:grpSpPr>
        <p:grpSp>
          <p:nvGrpSpPr>
            <p:cNvPr id="18436" name="Group 1"/>
            <p:cNvGrpSpPr>
              <a:grpSpLocks/>
            </p:cNvGrpSpPr>
            <p:nvPr/>
          </p:nvGrpSpPr>
          <p:grpSpPr bwMode="auto">
            <a:xfrm>
              <a:off x="323528" y="2200920"/>
              <a:ext cx="3528392" cy="2816226"/>
              <a:chOff x="107950" y="120650"/>
              <a:chExt cx="3528392" cy="2816226"/>
            </a:xfrm>
          </p:grpSpPr>
          <p:grpSp>
            <p:nvGrpSpPr>
              <p:cNvPr id="18444" name="Group 14"/>
              <p:cNvGrpSpPr>
                <a:grpSpLocks/>
              </p:cNvGrpSpPr>
              <p:nvPr/>
            </p:nvGrpSpPr>
            <p:grpSpPr bwMode="auto">
              <a:xfrm>
                <a:off x="107950" y="120650"/>
                <a:ext cx="2509838" cy="2816226"/>
                <a:chOff x="68" y="-15"/>
                <a:chExt cx="1581" cy="1774"/>
              </a:xfrm>
            </p:grpSpPr>
            <p:sp>
              <p:nvSpPr>
                <p:cNvPr id="18446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68" y="1255"/>
                  <a:ext cx="1581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Pandalidae</a:t>
                  </a:r>
                  <a:r>
                    <a:rPr lang="en-CA" altLang="en-US" sz="1800" b="1" dirty="0"/>
                    <a:t> (F.) spp</a:t>
                  </a:r>
                  <a:r>
                    <a:rPr lang="en-CA" altLang="en-US" sz="1800" dirty="0"/>
                    <a:t>.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White legs, translucent body with </a:t>
                  </a:r>
                  <a:r>
                    <a:rPr lang="en-CA" altLang="en-US" sz="1400" b="0" dirty="0" err="1"/>
                    <a:t>redish</a:t>
                  </a:r>
                  <a:r>
                    <a:rPr lang="en-CA" altLang="en-US" sz="1400" b="0" dirty="0"/>
                    <a:t> internal organs. </a:t>
                  </a:r>
                </a:p>
              </p:txBody>
            </p:sp>
            <p:pic>
              <p:nvPicPr>
                <p:cNvPr id="1844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68" t="8652" r="14478" b="10559"/>
                <a:stretch>
                  <a:fillRect/>
                </a:stretch>
              </p:blipFill>
              <p:spPr bwMode="auto">
                <a:xfrm>
                  <a:off x="68" y="-15"/>
                  <a:ext cx="1180" cy="1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8445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2504" y="1167979"/>
                <a:ext cx="833838" cy="1368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65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595" y="2200920"/>
              <a:ext cx="1584325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334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48551" y="44624"/>
            <a:ext cx="2335217" cy="3625851"/>
            <a:chOff x="3865" y="607"/>
            <a:chExt cx="1471" cy="228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2" t="15180" r="15511" b="1591"/>
            <a:stretch/>
          </p:blipFill>
          <p:spPr bwMode="auto">
            <a:xfrm>
              <a:off x="4157" y="607"/>
              <a:ext cx="887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3865" y="2251"/>
              <a:ext cx="1471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Malacostraca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Large eyes and a semi-translucent body. Either M. </a:t>
              </a:r>
              <a:r>
                <a:rPr lang="en-CA" altLang="en-US" sz="1400" b="0" dirty="0" err="1"/>
                <a:t>norvegica</a:t>
              </a:r>
              <a:r>
                <a:rPr lang="en-CA" altLang="en-US" sz="1400" b="0" dirty="0"/>
                <a:t> or </a:t>
              </a:r>
              <a:r>
                <a:rPr lang="en-CA" altLang="en-US" sz="1400" b="0" dirty="0" err="1"/>
                <a:t>Pandalidae</a:t>
              </a:r>
              <a:endParaRPr lang="en-CA" altLang="en-US" sz="1400" b="0" dirty="0"/>
            </a:p>
          </p:txBody>
        </p:sp>
      </p:grpSp>
      <p:sp>
        <p:nvSpPr>
          <p:cNvPr id="11" name="TextBox 10"/>
          <p:cNvSpPr txBox="1"/>
          <p:nvPr/>
        </p:nvSpPr>
        <p:spPr bwMode="auto">
          <a:xfrm>
            <a:off x="6624757" y="1165053"/>
            <a:ext cx="2381250" cy="3077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CA" sz="1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868144" y="3186382"/>
            <a:ext cx="2965283" cy="3063234"/>
            <a:chOff x="2449510" y="3286520"/>
            <a:chExt cx="2965283" cy="3063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954" y="3286520"/>
              <a:ext cx="1286394" cy="1616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449510" y="4903204"/>
              <a:ext cx="29652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Malacostraca (C.) sp. 4</a:t>
              </a:r>
            </a:p>
            <a:p>
              <a:r>
                <a:rPr lang="en-CA" sz="1400" dirty="0"/>
                <a:t>Small eyes with a semi-translucent body. Top body (carapace?) red in colour and a semi-translucent tail. Could be the same as Malacostraca sp. 2, but too small to tell.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35784" y="236623"/>
            <a:ext cx="4015100" cy="2462982"/>
            <a:chOff x="3275857" y="1432707"/>
            <a:chExt cx="4015100" cy="2462982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8000" contras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2" t="13258" r="4813" b="13973"/>
            <a:stretch/>
          </p:blipFill>
          <p:spPr bwMode="auto">
            <a:xfrm>
              <a:off x="5868568" y="2497417"/>
              <a:ext cx="1422389" cy="77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3275857" y="1432707"/>
              <a:ext cx="4002372" cy="2462982"/>
              <a:chOff x="3275857" y="1432707"/>
              <a:chExt cx="4002372" cy="246298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275857" y="1432707"/>
                <a:ext cx="4002372" cy="2462982"/>
                <a:chOff x="2108658" y="368078"/>
                <a:chExt cx="4002372" cy="2462982"/>
              </a:xfrm>
            </p:grpSpPr>
            <p:grpSp>
              <p:nvGrpSpPr>
                <p:cNvPr id="5" name="Group 2"/>
                <p:cNvGrpSpPr>
                  <a:grpSpLocks/>
                </p:cNvGrpSpPr>
                <p:nvPr/>
              </p:nvGrpSpPr>
              <p:grpSpPr bwMode="auto">
                <a:xfrm>
                  <a:off x="2108658" y="368078"/>
                  <a:ext cx="4002372" cy="2462982"/>
                  <a:chOff x="3517053" y="3027146"/>
                  <a:chExt cx="4000629" cy="2462834"/>
                </a:xfrm>
              </p:grpSpPr>
              <p:pic>
                <p:nvPicPr>
                  <p:cNvPr id="6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26" b="21014"/>
                  <a:stretch>
                    <a:fillRect/>
                  </a:stretch>
                </p:blipFill>
                <p:spPr bwMode="auto">
                  <a:xfrm>
                    <a:off x="6100900" y="3223370"/>
                    <a:ext cx="1416782" cy="8400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517054" y="4258948"/>
                    <a:ext cx="2591583" cy="12310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CA" b="1" dirty="0">
                        <a:latin typeface="+mn-lt"/>
                      </a:rPr>
                      <a:t>Malacostraca (C.) sp. 2</a:t>
                    </a:r>
                  </a:p>
                  <a:p>
                    <a:pPr>
                      <a:defRPr/>
                    </a:pPr>
                    <a:r>
                      <a:rPr lang="en-CA" sz="1400" b="0" dirty="0">
                        <a:latin typeface="+mn-lt"/>
                      </a:rPr>
                      <a:t>Small eyes (?) with short, semi-translucent body. Body red-pink in colour. Could be juvenile </a:t>
                    </a:r>
                    <a:r>
                      <a:rPr lang="en-CA" sz="1400" b="0" dirty="0" err="1">
                        <a:latin typeface="+mn-lt"/>
                      </a:rPr>
                      <a:t>Pandalid</a:t>
                    </a:r>
                    <a:r>
                      <a:rPr lang="en-CA" sz="1400" b="0" dirty="0">
                        <a:latin typeface="+mn-lt"/>
                      </a:rPr>
                      <a:t> shrimp. Very small.</a:t>
                    </a:r>
                  </a:p>
                </p:txBody>
              </p:sp>
              <p:pic>
                <p:nvPicPr>
                  <p:cNvPr id="8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17053" y="3027146"/>
                    <a:ext cx="987292" cy="1232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717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38" t="12006" r="11345"/>
                <a:stretch/>
              </p:blipFill>
              <p:spPr bwMode="auto">
                <a:xfrm>
                  <a:off x="3826614" y="564171"/>
                  <a:ext cx="842683" cy="10312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176" name="Picture 8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4" t="12111" r="11572"/>
              <a:stretch/>
            </p:blipFill>
            <p:spPr bwMode="auto">
              <a:xfrm>
                <a:off x="4312041" y="1639973"/>
                <a:ext cx="657546" cy="1025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426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83568" y="1217528"/>
            <a:ext cx="7776864" cy="2134283"/>
            <a:chOff x="179512" y="1036240"/>
            <a:chExt cx="7776864" cy="2134283"/>
          </a:xfrm>
        </p:grpSpPr>
        <p:grpSp>
          <p:nvGrpSpPr>
            <p:cNvPr id="9" name="Group 8"/>
            <p:cNvGrpSpPr/>
            <p:nvPr/>
          </p:nvGrpSpPr>
          <p:grpSpPr>
            <a:xfrm>
              <a:off x="179512" y="1049666"/>
              <a:ext cx="6593150" cy="2120857"/>
              <a:chOff x="1161916" y="1124744"/>
              <a:chExt cx="6593150" cy="212085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61916" y="1124744"/>
                <a:ext cx="6593150" cy="2120857"/>
                <a:chOff x="4301569" y="3798925"/>
                <a:chExt cx="6593150" cy="212085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4301569" y="5119563"/>
                  <a:ext cx="427418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/>
                    <a:t>Malacostraca (C.) spp.</a:t>
                  </a:r>
                  <a:endParaRPr lang="en-CA" dirty="0"/>
                </a:p>
                <a:p>
                  <a:r>
                    <a:rPr lang="en-CA" sz="1400" dirty="0"/>
                    <a:t>Likely several species of Malacostraca, but too blurry to identify. </a:t>
                  </a:r>
                </a:p>
              </p:txBody>
            </p:sp>
            <p:pic>
              <p:nvPicPr>
                <p:cNvPr id="4" name="Picture 6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13573" y="3798925"/>
                  <a:ext cx="1183846" cy="11146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" name="Picture 6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1569" y="3812450"/>
                  <a:ext cx="1172198" cy="12846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0917" y="3806275"/>
                  <a:ext cx="1478176" cy="1297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" name="Picture 6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0252" y="3850765"/>
                  <a:ext cx="1214467" cy="1102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41" t="5705" b="17701"/>
              <a:stretch/>
            </p:blipFill>
            <p:spPr bwMode="auto">
              <a:xfrm>
                <a:off x="5088387" y="1124744"/>
                <a:ext cx="1417987" cy="1436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914" y="1036240"/>
              <a:ext cx="1141462" cy="114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047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611188" y="836613"/>
            <a:ext cx="2609850" cy="3895725"/>
            <a:chOff x="611559" y="836712"/>
            <a:chExt cx="2609477" cy="3895982"/>
          </a:xfrm>
        </p:grpSpPr>
        <p:pic>
          <p:nvPicPr>
            <p:cNvPr id="194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59" y="836712"/>
              <a:ext cx="2609477" cy="288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92509" y="3716627"/>
              <a:ext cx="2447575" cy="10160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Crustacea</a:t>
              </a:r>
              <a:r>
                <a:rPr lang="en-CA" b="1" dirty="0">
                  <a:latin typeface="+mn-lt"/>
                </a:rPr>
                <a:t> (SP.)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Inside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Red carapace and white legs. Most legs and claws not visible.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74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Bryozoa</a:t>
            </a:r>
          </a:p>
        </p:txBody>
      </p:sp>
    </p:spTree>
    <p:extLst>
      <p:ext uri="{BB962C8B-B14F-4D97-AF65-F5344CB8AC3E}">
        <p14:creationId xmlns:p14="http://schemas.microsoft.com/office/powerpoint/2010/main" val="69458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1335</Words>
  <Application>Microsoft Office PowerPoint</Application>
  <PresentationFormat>On-screen Show (4:3)</PresentationFormat>
  <Paragraphs>105</Paragraphs>
  <Slides>26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Office Theme</vt:lpstr>
      <vt:lpstr>Image</vt:lpstr>
      <vt:lpstr>Michelle Honours Project Photobook</vt:lpstr>
      <vt:lpstr>Annelida</vt:lpstr>
      <vt:lpstr>PowerPoint Presentation</vt:lpstr>
      <vt:lpstr>Arthropoda</vt:lpstr>
      <vt:lpstr>PowerPoint Presentation</vt:lpstr>
      <vt:lpstr>PowerPoint Presentation</vt:lpstr>
      <vt:lpstr>PowerPoint Presentation</vt:lpstr>
      <vt:lpstr>PowerPoint Presentation</vt:lpstr>
      <vt:lpstr>Bryozoa</vt:lpstr>
      <vt:lpstr>PowerPoint Presentation</vt:lpstr>
      <vt:lpstr>Chordata</vt:lpstr>
      <vt:lpstr>PowerPoint Presentation</vt:lpstr>
      <vt:lpstr>PowerPoint Presentation</vt:lpstr>
      <vt:lpstr>PowerPoint Presentation</vt:lpstr>
      <vt:lpstr>PowerPoint Presentation</vt:lpstr>
      <vt:lpstr>Cnidaria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Michelle Honours Project Photobook</dc:title>
  <dc:creator>DFO-MPO</dc:creator>
  <cp:lastModifiedBy>Nickolas Hawkes</cp:lastModifiedBy>
  <cp:revision>118</cp:revision>
  <dcterms:created xsi:type="dcterms:W3CDTF">2015-11-18T17:41:48Z</dcterms:created>
  <dcterms:modified xsi:type="dcterms:W3CDTF">2016-10-04T10:44:33Z</dcterms:modified>
</cp:coreProperties>
</file>